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sldIdLst>
    <p:sldId id="257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67CABDE-D903-4A45-B794-D71AAD0C7882}" type="datetimeFigureOut">
              <a:rPr lang="it-IT" smtClean="0"/>
              <a:t>10/04/2017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6B3298F-A813-4B24-AC61-11E656EDDD2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villa@iasfbo.inaf.it" TargetMode="External"/><Relationship Id="rId2" Type="http://schemas.openxmlformats.org/officeDocument/2006/relationships/hyperlink" Target="mailto:sandri@iasfbo.inaf.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>
                <a:latin typeface="Cambria" panose="02040503050406030204" pitchFamily="18" charset="0"/>
              </a:rPr>
              <a:t>S</a:t>
            </a:r>
            <a:r>
              <a:rPr lang="it-IT" sz="3600" b="1" dirty="0" smtClean="0">
                <a:latin typeface="Cambria" panose="02040503050406030204" pitchFamily="18" charset="0"/>
              </a:rPr>
              <a:t>imulazione </a:t>
            </a:r>
            <a:r>
              <a:rPr lang="it-IT" sz="3600" b="1" dirty="0">
                <a:latin typeface="Cambria" panose="02040503050406030204" pitchFamily="18" charset="0"/>
              </a:rPr>
              <a:t>di </a:t>
            </a:r>
            <a:r>
              <a:rPr lang="it-IT" sz="3600" b="1" dirty="0" smtClean="0">
                <a:latin typeface="Cambria" panose="02040503050406030204" pitchFamily="18" charset="0"/>
              </a:rPr>
              <a:t>antenne</a:t>
            </a:r>
            <a:endParaRPr lang="it-IT" sz="3600" b="1" dirty="0">
              <a:latin typeface="Cambria" panose="020405030504060302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768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it-IT" b="1" i="1" dirty="0">
                <a:latin typeface="Cambria" panose="02040503050406030204" pitchFamily="18" charset="0"/>
              </a:rPr>
              <a:t>Obiettivo generale</a:t>
            </a:r>
          </a:p>
          <a:p>
            <a:pPr marL="109728" indent="0">
              <a:buNone/>
            </a:pPr>
            <a:endParaRPr lang="it-IT" dirty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dirty="0">
                <a:latin typeface="Cambria" panose="02040503050406030204" pitchFamily="18" charset="0"/>
              </a:rPr>
              <a:t>A</a:t>
            </a:r>
            <a:r>
              <a:rPr lang="it-IT" sz="2000" dirty="0" smtClean="0">
                <a:latin typeface="Cambria" panose="02040503050406030204" pitchFamily="18" charset="0"/>
              </a:rPr>
              <a:t>vvicinare </a:t>
            </a:r>
            <a:r>
              <a:rPr lang="it-IT" sz="2000" dirty="0">
                <a:latin typeface="Cambria" panose="02040503050406030204" pitchFamily="18" charset="0"/>
              </a:rPr>
              <a:t>gli studenti alla progettazione di antenne. </a:t>
            </a:r>
            <a:endParaRPr lang="it-IT" sz="2000" dirty="0" smtClean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dirty="0" smtClean="0">
                <a:latin typeface="Cambria" panose="02040503050406030204" pitchFamily="18" charset="0"/>
              </a:rPr>
              <a:t>Mediante </a:t>
            </a:r>
            <a:r>
              <a:rPr lang="it-IT" sz="2000" dirty="0">
                <a:latin typeface="Cambria" panose="02040503050406030204" pitchFamily="18" charset="0"/>
              </a:rPr>
              <a:t>l’utilizzo di uno dei migliori software industriali attualmente presenti sul mercato (</a:t>
            </a:r>
            <a:r>
              <a:rPr lang="it-IT" sz="2000" b="1" dirty="0" err="1">
                <a:latin typeface="Cambria" panose="02040503050406030204" pitchFamily="18" charset="0"/>
              </a:rPr>
              <a:t>GRASP</a:t>
            </a:r>
            <a:r>
              <a:rPr lang="it-IT" sz="2000" dirty="0">
                <a:latin typeface="Cambria" panose="02040503050406030204" pitchFamily="18" charset="0"/>
              </a:rPr>
              <a:t>), si vedranno applicazioni pratiche di simulazione di antenne, in termini di geometrie ottiche, calcolo elettromagnetico e analisi dei risultati. </a:t>
            </a:r>
            <a:endParaRPr lang="it-IT" sz="2000" dirty="0" smtClean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b="1" dirty="0" smtClean="0">
                <a:latin typeface="Cambria" panose="02040503050406030204" pitchFamily="18" charset="0"/>
              </a:rPr>
              <a:t>Esperienza </a:t>
            </a:r>
            <a:r>
              <a:rPr lang="it-IT" sz="2000" b="1" dirty="0">
                <a:latin typeface="Cambria" panose="02040503050406030204" pitchFamily="18" charset="0"/>
              </a:rPr>
              <a:t>formativa innovativa</a:t>
            </a:r>
            <a:r>
              <a:rPr lang="it-IT" sz="2000" dirty="0">
                <a:latin typeface="Cambria" panose="02040503050406030204" pitchFamily="18" charset="0"/>
              </a:rPr>
              <a:t>, per unire il sapere al saper fare, orientare le aspirazioni degli studenti al mondo della </a:t>
            </a:r>
            <a:r>
              <a:rPr lang="it-IT" sz="2000" b="1" dirty="0">
                <a:latin typeface="Cambria" panose="02040503050406030204" pitchFamily="18" charset="0"/>
              </a:rPr>
              <a:t>ricerca scientifica e industriale</a:t>
            </a:r>
            <a:r>
              <a:rPr lang="it-IT" sz="2000" dirty="0">
                <a:latin typeface="Cambria" panose="02040503050406030204" pitchFamily="18" charset="0"/>
              </a:rPr>
              <a:t>.</a:t>
            </a:r>
          </a:p>
          <a:p>
            <a:pPr marL="109728" indent="0">
              <a:buNone/>
            </a:pPr>
            <a:endParaRPr lang="it-IT" dirty="0">
              <a:latin typeface="Cambria" panose="02040503050406030204" pitchFamily="18" charset="0"/>
            </a:endParaRPr>
          </a:p>
          <a:p>
            <a:pPr marL="109728" indent="0">
              <a:buNone/>
            </a:pPr>
            <a:r>
              <a:rPr lang="it-IT" b="1" i="1" dirty="0" smtClean="0">
                <a:latin typeface="Cambria" panose="02040503050406030204" pitchFamily="18" charset="0"/>
              </a:rPr>
              <a:t>Destinatari</a:t>
            </a:r>
          </a:p>
          <a:p>
            <a:pPr marL="109728" indent="0">
              <a:buNone/>
            </a:pPr>
            <a:endParaRPr lang="it-IT" b="1" i="1" dirty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dirty="0">
                <a:latin typeface="Cambria" panose="02040503050406030204" pitchFamily="18" charset="0"/>
              </a:rPr>
              <a:t>Studenti del corso di telecomunicazioni degli Istituti Tecnici Industriali.</a:t>
            </a:r>
          </a:p>
          <a:p>
            <a:pPr marL="109728" indent="0">
              <a:buNone/>
            </a:pPr>
            <a:endParaRPr lang="it-IT" dirty="0">
              <a:latin typeface="Cambria" panose="020405030504060302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752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11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>
                <a:latin typeface="Cambria" panose="02040503050406030204" pitchFamily="18" charset="0"/>
              </a:rPr>
              <a:t>S</a:t>
            </a:r>
            <a:r>
              <a:rPr lang="it-IT" sz="3600" b="1" dirty="0" smtClean="0">
                <a:latin typeface="Cambria" panose="02040503050406030204" pitchFamily="18" charset="0"/>
              </a:rPr>
              <a:t>imulazione </a:t>
            </a:r>
            <a:r>
              <a:rPr lang="it-IT" sz="3600" b="1" dirty="0">
                <a:latin typeface="Cambria" panose="02040503050406030204" pitchFamily="18" charset="0"/>
              </a:rPr>
              <a:t>di </a:t>
            </a:r>
            <a:r>
              <a:rPr lang="it-IT" sz="3600" b="1" dirty="0" smtClean="0">
                <a:latin typeface="Cambria" panose="02040503050406030204" pitchFamily="18" charset="0"/>
              </a:rPr>
              <a:t>antenne</a:t>
            </a:r>
            <a:endParaRPr lang="it-IT" sz="3600" b="1" dirty="0">
              <a:latin typeface="Cambria" panose="020405030504060302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768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it-IT" b="1" i="1" dirty="0" smtClean="0">
                <a:latin typeface="Cambria" panose="02040503050406030204" pitchFamily="18" charset="0"/>
              </a:rPr>
              <a:t>Descrizione</a:t>
            </a:r>
          </a:p>
          <a:p>
            <a:pPr marL="109728" indent="0">
              <a:buNone/>
            </a:pPr>
            <a:endParaRPr lang="it-IT" b="1" i="1" dirty="0" smtClean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b="1" dirty="0" err="1" smtClean="0">
                <a:latin typeface="Cambria" panose="02040503050406030204" pitchFamily="18" charset="0"/>
              </a:rPr>
              <a:t>GRASP</a:t>
            </a:r>
            <a:r>
              <a:rPr lang="it-IT" sz="2000" dirty="0" smtClean="0">
                <a:latin typeface="Cambria" panose="02040503050406030204" pitchFamily="18" charset="0"/>
              </a:rPr>
              <a:t> rappresenta </a:t>
            </a:r>
            <a:r>
              <a:rPr lang="it-IT" sz="2000" dirty="0">
                <a:latin typeface="Cambria" panose="02040503050406030204" pitchFamily="18" charset="0"/>
              </a:rPr>
              <a:t>lo standard industriale per la simulazione di antenne a riflettore</a:t>
            </a:r>
            <a:r>
              <a:rPr lang="it-IT" sz="2000" dirty="0" smtClean="0">
                <a:latin typeface="Cambria" panose="02040503050406030204" pitchFamily="18" charset="0"/>
              </a:rPr>
              <a:t>.</a:t>
            </a:r>
          </a:p>
          <a:p>
            <a:pPr marL="452628" indent="-342900"/>
            <a:r>
              <a:rPr lang="it-IT" sz="2000" dirty="0" smtClean="0">
                <a:latin typeface="Cambria" panose="02040503050406030204" pitchFamily="18" charset="0"/>
              </a:rPr>
              <a:t>Oltre </a:t>
            </a:r>
            <a:r>
              <a:rPr lang="it-IT" sz="2000" dirty="0">
                <a:latin typeface="Cambria" panose="02040503050406030204" pitchFamily="18" charset="0"/>
              </a:rPr>
              <a:t>ad applicazioni legate alle </a:t>
            </a:r>
            <a:r>
              <a:rPr lang="it-IT" sz="2000" b="1" dirty="0">
                <a:latin typeface="Cambria" panose="02040503050406030204" pitchFamily="18" charset="0"/>
              </a:rPr>
              <a:t>telecomunicazioni</a:t>
            </a:r>
            <a:r>
              <a:rPr lang="it-IT" sz="2000" dirty="0">
                <a:latin typeface="Cambria" panose="02040503050406030204" pitchFamily="18" charset="0"/>
              </a:rPr>
              <a:t>, viene utilizzato in ambito </a:t>
            </a:r>
            <a:r>
              <a:rPr lang="it-IT" sz="2000" b="1" dirty="0">
                <a:latin typeface="Cambria" panose="02040503050406030204" pitchFamily="18" charset="0"/>
              </a:rPr>
              <a:t>astrofisico</a:t>
            </a:r>
            <a:r>
              <a:rPr lang="it-IT" sz="2000" dirty="0">
                <a:latin typeface="Cambria" panose="02040503050406030204" pitchFamily="18" charset="0"/>
              </a:rPr>
              <a:t> per simulare antenne a microonde e studiarne l’accoppiamento con telescopi costituiti da uno o più specchi. </a:t>
            </a:r>
          </a:p>
          <a:p>
            <a:pPr marL="452628" indent="-342900"/>
            <a:r>
              <a:rPr lang="it-IT" sz="2000" dirty="0">
                <a:latin typeface="Cambria" panose="02040503050406030204" pitchFamily="18" charset="0"/>
              </a:rPr>
              <a:t>Il laboratorio verrà suddiviso in quattro parti, per un totale di </a:t>
            </a:r>
            <a:r>
              <a:rPr lang="it-IT" sz="2000" b="1" dirty="0">
                <a:latin typeface="Cambria" panose="02040503050406030204" pitchFamily="18" charset="0"/>
              </a:rPr>
              <a:t>14 ore</a:t>
            </a:r>
            <a:r>
              <a:rPr lang="it-IT" sz="2000" dirty="0" smtClean="0">
                <a:latin typeface="Cambria" panose="02040503050406030204" pitchFamily="18" charset="0"/>
              </a:rPr>
              <a:t>:</a:t>
            </a:r>
            <a:endParaRPr lang="it-IT" sz="2000" dirty="0">
              <a:latin typeface="Cambria" panose="02040503050406030204" pitchFamily="18" charset="0"/>
            </a:endParaRPr>
          </a:p>
          <a:p>
            <a:pPr marL="726948" lvl="1" indent="-342900"/>
            <a:r>
              <a:rPr lang="it-IT" sz="1800" dirty="0" smtClean="0">
                <a:latin typeface="Cambria" panose="02040503050406030204" pitchFamily="18" charset="0"/>
              </a:rPr>
              <a:t>Introduzione </a:t>
            </a:r>
            <a:r>
              <a:rPr lang="it-IT" sz="1800" dirty="0">
                <a:latin typeface="Cambria" panose="02040503050406030204" pitchFamily="18" charset="0"/>
              </a:rPr>
              <a:t>a </a:t>
            </a:r>
            <a:r>
              <a:rPr lang="it-IT" sz="1800" dirty="0" err="1">
                <a:latin typeface="Cambria" panose="02040503050406030204" pitchFamily="18" charset="0"/>
              </a:rPr>
              <a:t>GRASP</a:t>
            </a:r>
            <a:r>
              <a:rPr lang="it-IT" sz="1800" dirty="0">
                <a:latin typeface="Cambria" panose="02040503050406030204" pitchFamily="18" charset="0"/>
              </a:rPr>
              <a:t> per il disegno e la caratterizzazione di ottiche a riflettore (2 ore)</a:t>
            </a:r>
          </a:p>
          <a:p>
            <a:pPr marL="726948" lvl="1" indent="-342900"/>
            <a:r>
              <a:rPr lang="it-IT" sz="1800" dirty="0" smtClean="0">
                <a:latin typeface="Cambria" panose="02040503050406030204" pitchFamily="18" charset="0"/>
              </a:rPr>
              <a:t>Antenne </a:t>
            </a:r>
            <a:r>
              <a:rPr lang="it-IT" sz="1800" dirty="0">
                <a:latin typeface="Cambria" panose="02040503050406030204" pitchFamily="18" charset="0"/>
              </a:rPr>
              <a:t>e componenti passivi – Applicazioni commerciali, astrofisiche e spaziali (4 </a:t>
            </a:r>
            <a:r>
              <a:rPr lang="it-IT" sz="1800" dirty="0" smtClean="0">
                <a:latin typeface="Cambria" panose="02040503050406030204" pitchFamily="18" charset="0"/>
              </a:rPr>
              <a:t>ore)</a:t>
            </a:r>
          </a:p>
          <a:p>
            <a:pPr marL="726948" lvl="1" indent="-342900"/>
            <a:r>
              <a:rPr lang="it-IT" sz="1800" dirty="0" smtClean="0">
                <a:latin typeface="Cambria" panose="02040503050406030204" pitchFamily="18" charset="0"/>
              </a:rPr>
              <a:t>Antenne </a:t>
            </a:r>
            <a:r>
              <a:rPr lang="it-IT" sz="1800" dirty="0">
                <a:latin typeface="Cambria" panose="02040503050406030204" pitchFamily="18" charset="0"/>
              </a:rPr>
              <a:t>a riflettore (4 ore)</a:t>
            </a:r>
          </a:p>
          <a:p>
            <a:pPr marL="726948" lvl="1" indent="-342900"/>
            <a:r>
              <a:rPr lang="it-IT" sz="1800" dirty="0" smtClean="0">
                <a:latin typeface="Cambria" panose="02040503050406030204" pitchFamily="18" charset="0"/>
              </a:rPr>
              <a:t>Caso </a:t>
            </a:r>
            <a:r>
              <a:rPr lang="it-IT" sz="1800" dirty="0">
                <a:latin typeface="Cambria" panose="02040503050406030204" pitchFamily="18" charset="0"/>
              </a:rPr>
              <a:t>scientifico: satellite Planck dell’ESA e osservatorio ALMA (4 ore)</a:t>
            </a:r>
          </a:p>
          <a:p>
            <a:pPr marL="452628" indent="-342900"/>
            <a:endParaRPr lang="it-IT" dirty="0">
              <a:latin typeface="Cambria" panose="02040503050406030204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752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41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 smtClean="0">
                <a:latin typeface="Cambria" panose="02040503050406030204" pitchFamily="18" charset="0"/>
              </a:rPr>
              <a:t>Simulazione di antenne</a:t>
            </a:r>
            <a:endParaRPr lang="it-IT" sz="3600" b="1" dirty="0">
              <a:latin typeface="Cambria" panose="02040503050406030204" pitchFamily="18" charset="0"/>
            </a:endParaRPr>
          </a:p>
        </p:txBody>
      </p:sp>
      <p:sp>
        <p:nvSpPr>
          <p:cNvPr id="18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768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it-IT" b="1" i="1" dirty="0" smtClean="0">
                <a:latin typeface="Cambria" panose="02040503050406030204" pitchFamily="18" charset="0"/>
              </a:rPr>
              <a:t>Requisiti</a:t>
            </a:r>
          </a:p>
          <a:p>
            <a:pPr marL="109728" indent="0">
              <a:buNone/>
            </a:pPr>
            <a:endParaRPr lang="it-IT" sz="2000" dirty="0" smtClean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dirty="0" smtClean="0">
                <a:latin typeface="Cambria" panose="02040503050406030204" pitchFamily="18" charset="0"/>
              </a:rPr>
              <a:t>Il </a:t>
            </a:r>
            <a:r>
              <a:rPr lang="it-IT" sz="2000" dirty="0">
                <a:latin typeface="Cambria" panose="02040503050406030204" pitchFamily="18" charset="0"/>
              </a:rPr>
              <a:t>percorso può essere svolto sia presso </a:t>
            </a:r>
            <a:r>
              <a:rPr lang="it-IT" sz="2000" dirty="0" err="1" smtClean="0">
                <a:latin typeface="Cambria" panose="02040503050406030204" pitchFamily="18" charset="0"/>
              </a:rPr>
              <a:t>IASF</a:t>
            </a:r>
            <a:r>
              <a:rPr lang="it-IT" sz="2000" dirty="0" smtClean="0">
                <a:latin typeface="Cambria" panose="02040503050406030204" pitchFamily="18" charset="0"/>
              </a:rPr>
              <a:t> sia </a:t>
            </a:r>
            <a:r>
              <a:rPr lang="it-IT" sz="2000" dirty="0">
                <a:latin typeface="Cambria" panose="02040503050406030204" pitchFamily="18" charset="0"/>
              </a:rPr>
              <a:t>presso la </a:t>
            </a:r>
            <a:r>
              <a:rPr lang="it-IT" sz="2000" dirty="0" smtClean="0">
                <a:latin typeface="Cambria" panose="02040503050406030204" pitchFamily="18" charset="0"/>
              </a:rPr>
              <a:t>scuola.</a:t>
            </a:r>
          </a:p>
          <a:p>
            <a:pPr marL="452628" indent="-342900"/>
            <a:r>
              <a:rPr lang="it-IT" sz="2000" dirty="0" smtClean="0">
                <a:latin typeface="Cambria" panose="02040503050406030204" pitchFamily="18" charset="0"/>
              </a:rPr>
              <a:t>Se </a:t>
            </a:r>
            <a:r>
              <a:rPr lang="it-IT" sz="2000" dirty="0">
                <a:latin typeface="Cambria" panose="02040503050406030204" pitchFamily="18" charset="0"/>
              </a:rPr>
              <a:t>fatto a scuola, è necessaria un’aula di informatica con un computer per studente (o coppia di studenti) e, possibilmente, una </a:t>
            </a:r>
            <a:r>
              <a:rPr lang="it-IT" sz="2000" dirty="0" err="1">
                <a:latin typeface="Cambria" panose="02040503050406030204" pitchFamily="18" charset="0"/>
              </a:rPr>
              <a:t>LIM</a:t>
            </a:r>
            <a:r>
              <a:rPr lang="it-IT" sz="2000" dirty="0">
                <a:latin typeface="Cambria" panose="02040503050406030204" pitchFamily="18" charset="0"/>
              </a:rPr>
              <a:t> (o proiettore).  </a:t>
            </a:r>
            <a:endParaRPr lang="it-IT" sz="2000" dirty="0" smtClean="0">
              <a:latin typeface="Cambria" panose="02040503050406030204" pitchFamily="18" charset="0"/>
            </a:endParaRPr>
          </a:p>
          <a:p>
            <a:pPr marL="452628" indent="-342900"/>
            <a:endParaRPr lang="it-IT" sz="2000" dirty="0">
              <a:latin typeface="Cambria" panose="02040503050406030204" pitchFamily="18" charset="0"/>
            </a:endParaRPr>
          </a:p>
          <a:p>
            <a:pPr marL="109728" indent="0">
              <a:buNone/>
            </a:pPr>
            <a:r>
              <a:rPr lang="it-IT" b="1" i="1" dirty="0" smtClean="0">
                <a:latin typeface="Cambria" panose="02040503050406030204" pitchFamily="18" charset="0"/>
              </a:rPr>
              <a:t>Referenti</a:t>
            </a:r>
          </a:p>
          <a:p>
            <a:pPr marL="109728" indent="0">
              <a:buNone/>
            </a:pPr>
            <a:endParaRPr lang="it-IT" b="1" i="1" dirty="0">
              <a:latin typeface="Cambria" panose="02040503050406030204" pitchFamily="18" charset="0"/>
            </a:endParaRPr>
          </a:p>
          <a:p>
            <a:pPr marL="452628" indent="-342900"/>
            <a:r>
              <a:rPr lang="it-IT" sz="2000" dirty="0">
                <a:latin typeface="Cambria" panose="02040503050406030204" pitchFamily="18" charset="0"/>
              </a:rPr>
              <a:t>Maura Sandri (</a:t>
            </a:r>
            <a:r>
              <a:rPr lang="it-IT" sz="2000" dirty="0" err="1" smtClean="0">
                <a:latin typeface="Cambria" panose="02040503050406030204" pitchFamily="18" charset="0"/>
                <a:hlinkClick r:id="rId2"/>
              </a:rPr>
              <a:t>sandri@iasfbo.inaf.it</a:t>
            </a:r>
            <a:r>
              <a:rPr lang="it-IT" sz="2000" dirty="0" smtClean="0">
                <a:latin typeface="Cambria" panose="02040503050406030204" pitchFamily="18" charset="0"/>
              </a:rPr>
              <a:t>)</a:t>
            </a:r>
          </a:p>
          <a:p>
            <a:pPr marL="452628" indent="-342900"/>
            <a:r>
              <a:rPr lang="it-IT" sz="2000" dirty="0" smtClean="0">
                <a:latin typeface="Cambria" panose="02040503050406030204" pitchFamily="18" charset="0"/>
              </a:rPr>
              <a:t>Fabrizio </a:t>
            </a:r>
            <a:r>
              <a:rPr lang="it-IT" sz="2000" dirty="0">
                <a:latin typeface="Cambria" panose="02040503050406030204" pitchFamily="18" charset="0"/>
              </a:rPr>
              <a:t>Villa (</a:t>
            </a:r>
            <a:r>
              <a:rPr lang="it-IT" sz="2000" dirty="0" err="1" smtClean="0">
                <a:latin typeface="Cambria" panose="02040503050406030204" pitchFamily="18" charset="0"/>
                <a:hlinkClick r:id="rId3"/>
              </a:rPr>
              <a:t>villa@iasfbo.inaf.it</a:t>
            </a:r>
            <a:r>
              <a:rPr lang="it-IT" sz="2000" dirty="0" smtClean="0">
                <a:latin typeface="Cambria" panose="02040503050406030204" pitchFamily="18" charset="0"/>
              </a:rPr>
              <a:t>)</a:t>
            </a:r>
            <a:endParaRPr lang="it-IT" sz="2000" dirty="0">
              <a:latin typeface="Cambria" panose="02040503050406030204" pitchFamily="18" charset="0"/>
            </a:endParaRPr>
          </a:p>
          <a:p>
            <a:pPr marL="452628" indent="-342900"/>
            <a:endParaRPr lang="it-IT" sz="2000" dirty="0" smtClean="0">
              <a:latin typeface="Cambria" panose="02040503050406030204" pitchFamily="18" charset="0"/>
            </a:endParaRPr>
          </a:p>
          <a:p>
            <a:pPr marL="109728" indent="0">
              <a:buNone/>
            </a:pPr>
            <a:endParaRPr lang="it-IT" b="1" i="1" dirty="0" smtClean="0">
              <a:latin typeface="Cambria" panose="02040503050406030204" pitchFamily="18" charset="0"/>
            </a:endParaRPr>
          </a:p>
          <a:p>
            <a:pPr marL="452628" indent="-342900"/>
            <a:endParaRPr lang="it-IT" dirty="0">
              <a:latin typeface="Cambria" panose="02040503050406030204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0" y="752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0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 smtClean="0">
                <a:latin typeface="Cambria" panose="02040503050406030204" pitchFamily="18" charset="0"/>
              </a:rPr>
              <a:t>Simulazione di antenne</a:t>
            </a:r>
            <a:endParaRPr lang="it-IT" sz="3600" b="1" dirty="0">
              <a:latin typeface="Cambria" panose="02040503050406030204" pitchFamily="18" charset="0"/>
            </a:endParaRPr>
          </a:p>
        </p:txBody>
      </p:sp>
      <p:sp>
        <p:nvSpPr>
          <p:cNvPr id="21" name="Segnaposto contenuto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>
                <a:latin typeface="Cambria" panose="02040503050406030204" pitchFamily="18" charset="0"/>
              </a:rPr>
              <a:t>L’esperienza di Planck (missione ESA)</a:t>
            </a:r>
            <a:endParaRPr lang="it-IT" b="1" i="1" dirty="0">
              <a:latin typeface="Cambria" panose="02040503050406030204" pitchFamily="18" charset="0"/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251520" y="2301984"/>
            <a:ext cx="8784976" cy="3491837"/>
            <a:chOff x="286173" y="2213417"/>
            <a:chExt cx="8390283" cy="3600000"/>
          </a:xfrm>
        </p:grpSpPr>
        <p:grpSp>
          <p:nvGrpSpPr>
            <p:cNvPr id="5" name="Group 33"/>
            <p:cNvGrpSpPr>
              <a:grpSpLocks/>
            </p:cNvGrpSpPr>
            <p:nvPr/>
          </p:nvGrpSpPr>
          <p:grpSpPr bwMode="auto">
            <a:xfrm>
              <a:off x="6084168" y="2213417"/>
              <a:ext cx="2592288" cy="3600000"/>
              <a:chOff x="4034" y="1700"/>
              <a:chExt cx="1609" cy="2158"/>
            </a:xfrm>
          </p:grpSpPr>
          <p:pic>
            <p:nvPicPr>
              <p:cNvPr id="6" name="Picture 34" descr="FB_LFI24_SWE_CO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4" y="1700"/>
                <a:ext cx="1609" cy="1054"/>
              </a:xfrm>
              <a:prstGeom prst="rect">
                <a:avLst/>
              </a:prstGeom>
              <a:noFill/>
              <a:ln w="12700">
                <a:solidFill>
                  <a:srgbClr val="0074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35" descr="FB_LFI24_SWE_CX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9" y="2799"/>
                <a:ext cx="1604" cy="1059"/>
              </a:xfrm>
              <a:prstGeom prst="rect">
                <a:avLst/>
              </a:prstGeom>
              <a:noFill/>
              <a:ln w="12700">
                <a:solidFill>
                  <a:srgbClr val="0074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45"/>
            <p:cNvGrpSpPr>
              <a:grpSpLocks/>
            </p:cNvGrpSpPr>
            <p:nvPr/>
          </p:nvGrpSpPr>
          <p:grpSpPr bwMode="auto">
            <a:xfrm>
              <a:off x="3334708" y="2213417"/>
              <a:ext cx="2599137" cy="3600000"/>
              <a:chOff x="2302" y="2150"/>
              <a:chExt cx="1559" cy="2034"/>
            </a:xfrm>
          </p:grpSpPr>
          <p:grpSp>
            <p:nvGrpSpPr>
              <p:cNvPr id="9" name="Group 30"/>
              <p:cNvGrpSpPr>
                <a:grpSpLocks/>
              </p:cNvGrpSpPr>
              <p:nvPr/>
            </p:nvGrpSpPr>
            <p:grpSpPr bwMode="auto">
              <a:xfrm>
                <a:off x="2303" y="2903"/>
                <a:ext cx="1555" cy="1281"/>
                <a:chOff x="192" y="192"/>
                <a:chExt cx="3216" cy="2388"/>
              </a:xfrm>
            </p:grpSpPr>
            <p:pic>
              <p:nvPicPr>
                <p:cNvPr id="13" name="Picture 31" descr="grasp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" y="192"/>
                  <a:ext cx="3216" cy="23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32" descr="grasp_plot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12" y="1498"/>
                  <a:ext cx="1248" cy="104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36"/>
              <p:cNvGrpSpPr>
                <a:grpSpLocks/>
              </p:cNvGrpSpPr>
              <p:nvPr/>
            </p:nvGrpSpPr>
            <p:grpSpPr bwMode="auto">
              <a:xfrm>
                <a:off x="2302" y="2150"/>
                <a:ext cx="1559" cy="737"/>
                <a:chOff x="3003" y="842"/>
                <a:chExt cx="1028" cy="486"/>
              </a:xfrm>
            </p:grpSpPr>
            <p:pic>
              <p:nvPicPr>
                <p:cNvPr id="11" name="Picture 37" descr="MB_LFI24_SWE_Y_FPO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895" b="3877"/>
                <a:stretch>
                  <a:fillRect/>
                </a:stretch>
              </p:blipFill>
              <p:spPr bwMode="auto">
                <a:xfrm>
                  <a:off x="3520" y="842"/>
                  <a:ext cx="511" cy="4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38" descr="XO-Beam3D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3" y="845"/>
                  <a:ext cx="483" cy="4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286173" y="2213417"/>
              <a:ext cx="2917675" cy="3600000"/>
              <a:chOff x="138" y="470"/>
              <a:chExt cx="1279" cy="1407"/>
            </a:xfrm>
          </p:grpSpPr>
          <p:pic>
            <p:nvPicPr>
              <p:cNvPr id="16" name="Picture 41" descr="planck4grasp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72"/>
              <a:stretch>
                <a:fillRect/>
              </a:stretch>
            </p:blipFill>
            <p:spPr bwMode="auto">
              <a:xfrm>
                <a:off x="138" y="470"/>
                <a:ext cx="1279" cy="1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74C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4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9" y="535"/>
                <a:ext cx="210" cy="3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74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0" name="Rettangolo 19"/>
          <p:cNvSpPr/>
          <p:nvPr/>
        </p:nvSpPr>
        <p:spPr>
          <a:xfrm>
            <a:off x="0" y="752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Percorso di alternanza scuola-lavoro a cura di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INAF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sz="1600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IASF</a:t>
            </a:r>
            <a:r>
              <a:rPr lang="it-IT" sz="1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Bologna</a:t>
            </a:r>
            <a:endParaRPr lang="it-IT" sz="1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37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Chiar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34</TotalTime>
  <Words>308</Words>
  <Application>Microsoft Office PowerPoint</Application>
  <PresentationFormat>Presentazione su schermo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Chiaro</vt:lpstr>
      <vt:lpstr>Simulazione di antenne</vt:lpstr>
      <vt:lpstr>Simulazione di antenne</vt:lpstr>
      <vt:lpstr>Simulazione di antenne</vt:lpstr>
      <vt:lpstr>Simulazione di antenne</vt:lpstr>
    </vt:vector>
  </TitlesOfParts>
  <Company>INAF / IASFBO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Simulazione di antenne</dc:title>
  <dc:creator>Maura Sandri</dc:creator>
  <cp:lastModifiedBy>Maura Sandri</cp:lastModifiedBy>
  <cp:revision>10</cp:revision>
  <dcterms:created xsi:type="dcterms:W3CDTF">2017-04-10T06:45:02Z</dcterms:created>
  <dcterms:modified xsi:type="dcterms:W3CDTF">2017-04-10T07:19:36Z</dcterms:modified>
</cp:coreProperties>
</file>