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</p:sldMasterIdLst>
  <p:notesMasterIdLst>
    <p:notesMasterId r:id="rId19"/>
  </p:notesMasterIdLst>
  <p:sldIdLst>
    <p:sldId id="272" r:id="rId4"/>
    <p:sldId id="269" r:id="rId5"/>
    <p:sldId id="270" r:id="rId6"/>
    <p:sldId id="271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58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66"/>
  </p:normalViewPr>
  <p:slideViewPr>
    <p:cSldViewPr snapToGrid="0" snapToObjects="1">
      <p:cViewPr varScale="1">
        <p:scale>
          <a:sx n="98" d="100"/>
          <a:sy n="98" d="100"/>
        </p:scale>
        <p:origin x="13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24124-BA9C-934E-AA16-60089064E000}" type="datetimeFigureOut">
              <a:rPr lang="en-US" smtClean="0"/>
              <a:t>4/10/17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960D9-82BC-064F-83FA-7E4A6A9403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</p:spPr>
        <p:txBody>
          <a:bodyPr wrap="none" anchor="ctr"/>
          <a:lstStyle/>
          <a:p>
            <a:endParaRPr lang="it-IT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31873-2D7C-3740-A84B-8DD6327FED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1D63A-E615-C34B-ABB3-16F5CCEC8F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88B4CD-57F8-0840-A599-BAC5601D85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106ECE-2E23-524B-941B-3D3B05D5631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065B4-6E4A-A140-B796-4A16F70580B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50596-7FEF-9B43-8B0F-8F52B3BC183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0CCACC-CF08-C842-BE4F-70EE4EFFAD2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C5648-B712-A24B-A13D-06AA0890109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EB823-BBB2-2F41-978E-A323EAE3837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100A3-2F95-FF41-BC3C-76AB403413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75151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75151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69DE0-D900-5D43-85EF-7BCC0390042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463550"/>
            <a:ext cx="7769225" cy="575151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C61DD0-86ED-7E4E-B906-30D881286E5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14335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6613" y="1981200"/>
            <a:ext cx="3808412" cy="20399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6613" y="4173538"/>
            <a:ext cx="3808412" cy="204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341BC1-395C-1E4D-A79F-5CFFF46EB1B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9D19D-555B-0941-B35B-9E434823C12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88BCA-67CD-2949-A2C3-4292C766923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81D9E0-8731-6F48-BF55-988D1B4BD6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382F35-F0BB-B54D-B045-124D60AC19F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A9D5F-1908-B245-8C96-C35886045A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10622-2825-BC4E-AD07-D1D2E4D959E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98DCE-7183-D646-906B-1D0EA04A5D4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95303-8131-5647-A394-8E84E070B6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DA14E-61E6-A34E-A5E1-85B9DED232F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C3FF6-2372-324E-B6AA-4976D1A4806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75151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75151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930A9-95A9-9146-8FF9-9CA9D94F80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463550"/>
            <a:ext cx="7769225" cy="575151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14B9D-A592-7646-9C95-56FFFCC87DD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14335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6613" y="1981200"/>
            <a:ext cx="3808412" cy="20399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6613" y="4173538"/>
            <a:ext cx="3808412" cy="204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21C492-E1CE-8E43-A686-50BB2F439F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7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7F1DD-6F86-FE4D-900F-B8CBFF86ECE1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619D-8DD8-4C47-8B3C-0F731C1DC7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della struttura</a:t>
            </a:r>
          </a:p>
          <a:p>
            <a:pPr lvl="1"/>
            <a:r>
              <a:rPr lang="en-GB"/>
              <a:t>Secondo livello struttura</a:t>
            </a:r>
          </a:p>
          <a:p>
            <a:pPr lvl="2"/>
            <a:r>
              <a:rPr lang="en-GB"/>
              <a:t>Terzo livello struttura</a:t>
            </a:r>
          </a:p>
          <a:p>
            <a:pPr lvl="3"/>
            <a:r>
              <a:rPr lang="en-GB"/>
              <a:t>Quarto livello struttura</a:t>
            </a:r>
          </a:p>
          <a:p>
            <a:pPr lvl="4"/>
            <a:r>
              <a:rPr lang="en-GB"/>
              <a:t>Quinto livello struttura</a:t>
            </a:r>
          </a:p>
          <a:p>
            <a:pPr lvl="4"/>
            <a:r>
              <a:rPr lang="en-GB"/>
              <a:t>Sesto livello struttura</a:t>
            </a:r>
          </a:p>
          <a:p>
            <a:pPr lvl="4"/>
            <a:r>
              <a:rPr lang="en-GB"/>
              <a:t>Settimo livello struttura</a:t>
            </a:r>
          </a:p>
          <a:p>
            <a:pPr lvl="4"/>
            <a:r>
              <a:rPr lang="en-GB"/>
              <a:t>Ottavo livello struttura</a:t>
            </a:r>
          </a:p>
          <a:p>
            <a:pPr lvl="4"/>
            <a:r>
              <a:rPr lang="en-GB"/>
              <a:t>Nono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FF02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FF0200"/>
              </a:buClr>
              <a:buSzPct val="100000"/>
              <a:buFont typeface="Times New Roman" charset="0"/>
              <a:buNone/>
              <a:defRPr sz="1400">
                <a:solidFill>
                  <a:srgbClr val="000000"/>
                </a:solidFill>
                <a:ea typeface="Arial Unicode MS" charset="0"/>
                <a:cs typeface="Arial Unicode MS" charset="0"/>
              </a:defRPr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FF0200"/>
              </a:buClr>
              <a:buSzPct val="100000"/>
              <a:buFont typeface="Times New Roman" charset="0"/>
              <a:buNone/>
              <a:defRPr sz="1400">
                <a:solidFill>
                  <a:srgbClr val="000000"/>
                </a:solidFill>
                <a:ea typeface="Arial Unicode MS" charset="0"/>
                <a:cs typeface="Arial Unicode MS" charset="0"/>
              </a:defRPr>
            </a:lvl1pPr>
          </a:lstStyle>
          <a:p>
            <a:fld id="{89E6A08B-A18E-F64F-9447-B4847DEC685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della struttura</a:t>
            </a:r>
          </a:p>
          <a:p>
            <a:pPr lvl="1"/>
            <a:r>
              <a:rPr lang="en-GB"/>
              <a:t>Secondo livello struttura</a:t>
            </a:r>
          </a:p>
          <a:p>
            <a:pPr lvl="2"/>
            <a:r>
              <a:rPr lang="en-GB"/>
              <a:t>Terzo livello struttura</a:t>
            </a:r>
          </a:p>
          <a:p>
            <a:pPr lvl="3"/>
            <a:r>
              <a:rPr lang="en-GB"/>
              <a:t>Quarto livello struttura</a:t>
            </a:r>
          </a:p>
          <a:p>
            <a:pPr lvl="4"/>
            <a:r>
              <a:rPr lang="en-GB"/>
              <a:t>Quinto livello struttura</a:t>
            </a:r>
          </a:p>
          <a:p>
            <a:pPr lvl="4"/>
            <a:r>
              <a:rPr lang="en-GB"/>
              <a:t>Sesto livello struttura</a:t>
            </a:r>
          </a:p>
          <a:p>
            <a:pPr lvl="4"/>
            <a:r>
              <a:rPr lang="en-GB"/>
              <a:t>Settimo livello struttura</a:t>
            </a:r>
          </a:p>
          <a:p>
            <a:pPr lvl="4"/>
            <a:r>
              <a:rPr lang="en-GB"/>
              <a:t>Ottavo livello struttura</a:t>
            </a:r>
          </a:p>
          <a:p>
            <a:pPr lvl="4"/>
            <a:r>
              <a:rPr lang="en-GB"/>
              <a:t>Nono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FF02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FF0200"/>
              </a:buClr>
              <a:buSzPct val="100000"/>
              <a:buFont typeface="Times New Roman" charset="0"/>
              <a:buNone/>
              <a:defRPr sz="1400">
                <a:solidFill>
                  <a:srgbClr val="000000"/>
                </a:solidFill>
                <a:ea typeface="Arial Unicode MS" charset="0"/>
                <a:cs typeface="Arial Unicode MS" charset="0"/>
              </a:defRPr>
            </a:lvl1pPr>
          </a:lstStyle>
          <a:p>
            <a:r>
              <a:rPr lang="en-GB"/>
              <a:t>Daniele Gardiol – ELSA conference Sèvres, 7-11/06/2010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FF0200"/>
              </a:buClr>
              <a:buSzPct val="100000"/>
              <a:buFont typeface="Times New Roman" charset="0"/>
              <a:buNone/>
              <a:defRPr sz="1400">
                <a:solidFill>
                  <a:srgbClr val="000000"/>
                </a:solidFill>
                <a:ea typeface="Arial Unicode MS" charset="0"/>
                <a:cs typeface="Arial Unicode MS" charset="0"/>
              </a:defRPr>
            </a:lvl1pPr>
          </a:lstStyle>
          <a:p>
            <a:fld id="{F6B4D9CB-CA66-4445-8050-C63147208DED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pitchFamily="18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1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jpeg"/><Relationship Id="rId6" Type="http://schemas.openxmlformats.org/officeDocument/2006/relationships/image" Target="../media/image6.png"/><Relationship Id="rId7" Type="http://schemas.openxmlformats.org/officeDocument/2006/relationships/image" Target="../media/image13.png"/><Relationship Id="rId8" Type="http://schemas.openxmlformats.org/officeDocument/2006/relationships/image" Target="../media/image14.jpeg"/><Relationship Id="rId9" Type="http://schemas.openxmlformats.org/officeDocument/2006/relationships/image" Target="../media/image15.jpeg"/><Relationship Id="rId10" Type="http://schemas.openxmlformats.org/officeDocument/2006/relationships/image" Target="../media/image16.jpe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1.jpe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1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jpeg"/><Relationship Id="rId6" Type="http://schemas.openxmlformats.org/officeDocument/2006/relationships/image" Target="../media/image6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jpeg"/><Relationship Id="rId6" Type="http://schemas.openxmlformats.org/officeDocument/2006/relationships/image" Target="../media/image6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-127000"/>
            <a:ext cx="10668000" cy="711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3000" y="348120"/>
            <a:ext cx="2808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200 </a:t>
            </a:r>
            <a:r>
              <a:rPr lang="en-US" dirty="0" err="1" smtClean="0">
                <a:solidFill>
                  <a:schemeClr val="bg2"/>
                </a:solidFill>
              </a:rPr>
              <a:t>milioni</a:t>
            </a:r>
            <a:r>
              <a:rPr lang="en-US" dirty="0" smtClean="0">
                <a:solidFill>
                  <a:schemeClr val="bg2"/>
                </a:solidFill>
              </a:rPr>
              <a:t> di </a:t>
            </a:r>
            <a:r>
              <a:rPr lang="en-US" dirty="0" err="1" smtClean="0">
                <a:solidFill>
                  <a:schemeClr val="bg2"/>
                </a:solidFill>
              </a:rPr>
              <a:t>oggetti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celesti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1 </a:t>
            </a:r>
            <a:r>
              <a:rPr lang="en-US" dirty="0" err="1" smtClean="0">
                <a:solidFill>
                  <a:schemeClr val="bg2"/>
                </a:solidFill>
              </a:rPr>
              <a:t>milione</a:t>
            </a:r>
            <a:r>
              <a:rPr lang="en-US" dirty="0" smtClean="0">
                <a:solidFill>
                  <a:schemeClr val="bg2"/>
                </a:solidFill>
              </a:rPr>
              <a:t> di </a:t>
            </a:r>
            <a:r>
              <a:rPr lang="en-US" dirty="0" err="1" smtClean="0">
                <a:solidFill>
                  <a:schemeClr val="bg2"/>
                </a:solidFill>
              </a:rPr>
              <a:t>spettri</a:t>
            </a:r>
            <a:endParaRPr lang="en-US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33" y="274638"/>
            <a:ext cx="5872195" cy="65833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964" y="202168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http://www.sdss.org/dr13/data_access/</a:t>
            </a:r>
            <a:endParaRPr lang="en-US" dirty="0"/>
          </a:p>
        </p:txBody>
      </p:sp>
      <p:pic>
        <p:nvPicPr>
          <p:cNvPr id="5" name="Picture 4" descr="Screen shot 2017-04-10 at 11.32.2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71500"/>
            <a:ext cx="9144001" cy="6445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4-10 at 11.54.4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3" y="36513"/>
            <a:ext cx="7842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6988"/>
            <a:ext cx="9144000" cy="257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8560319-4EC5-704D-A258-90B67F2C3C0A}" type="slidenum">
              <a:rPr lang="en-GB"/>
              <a: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en-GB"/>
          </a:p>
        </p:txBody>
      </p:sp>
      <p:sp>
        <p:nvSpPr>
          <p:cNvPr id="2052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66713" y="2574925"/>
            <a:ext cx="8382000" cy="35687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it-IT" altLang="it-IT" sz="2800" b="1" i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 algn="ctr">
              <a:spcBef>
                <a:spcPct val="50000"/>
              </a:spcBef>
              <a:defRPr/>
            </a:pPr>
            <a:r>
              <a:rPr lang="it-IT" altLang="it-IT" sz="28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Tutti a caccia di bolidi e meteoriti</a:t>
            </a:r>
            <a:endParaRPr lang="it-IT" altLang="it-IT" sz="20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 algn="ctr">
              <a:spcBef>
                <a:spcPct val="50000"/>
              </a:spcBef>
              <a:defRPr/>
            </a:pPr>
            <a:endParaRPr lang="it-IT" altLang="it-IT" sz="2000" dirty="0">
              <a:solidFill>
                <a:schemeClr val="tx1"/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it-IT" altLang="it-IT" sz="20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	NOME COGNOME</a:t>
            </a:r>
          </a:p>
          <a:p>
            <a:pPr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	ISTITUTO1</a:t>
            </a:r>
          </a:p>
          <a:p>
            <a:pPr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	ISTITUTO2</a:t>
            </a:r>
          </a:p>
          <a:p>
            <a:pPr algn="ctr">
              <a:spcBef>
                <a:spcPct val="50000"/>
              </a:spcBef>
              <a:defRPr/>
            </a:pPr>
            <a:endParaRPr lang="it-IT" altLang="it-IT" sz="1600" dirty="0">
              <a:solidFill>
                <a:schemeClr val="tx1"/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	per conto del team di PRISMA</a:t>
            </a:r>
          </a:p>
        </p:txBody>
      </p:sp>
      <p:sp>
        <p:nvSpPr>
          <p:cNvPr id="2054" name="Rettangolo 2"/>
          <p:cNvSpPr>
            <a:spLocks noChangeArrowheads="1"/>
          </p:cNvSpPr>
          <p:nvPr/>
        </p:nvSpPr>
        <p:spPr bwMode="auto">
          <a:xfrm>
            <a:off x="6350" y="-1588"/>
            <a:ext cx="9029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1600" b="1" i="1">
                <a:latin typeface="Bookman Old Style" charset="0"/>
              </a:rPr>
              <a:t>Prima Rete Italiana per la Sorveglianza sistematica di Meteore e Atmosfera</a:t>
            </a:r>
            <a:endParaRPr lang="it-IT" sz="1600">
              <a:latin typeface="Bookman Old Style" charset="0"/>
            </a:endParaRPr>
          </a:p>
        </p:txBody>
      </p:sp>
      <p:pic>
        <p:nvPicPr>
          <p:cNvPr id="2055" name="Immagin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5300663"/>
            <a:ext cx="209867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Immagin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4224338"/>
            <a:ext cx="237648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7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9" descr="logo_oato_mo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0" descr="inaf150x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0475" y="1220788"/>
            <a:ext cx="6551613" cy="49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Immagine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Immagine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Text Box 8"/>
          <p:cNvSpPr txBox="1">
            <a:spLocks noChangeArrowheads="1"/>
          </p:cNvSpPr>
          <p:nvPr/>
        </p:nvSpPr>
        <p:spPr bwMode="auto">
          <a:xfrm>
            <a:off x="0" y="11668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solidFill>
                  <a:srgbClr val="FF0000"/>
                </a:solidFill>
                <a:latin typeface="Georgia" charset="0"/>
              </a:rPr>
              <a:t>all-sky camera + sistema di controllo</a:t>
            </a:r>
            <a:endParaRPr lang="en-GB" b="1" i="1">
              <a:solidFill>
                <a:srgbClr val="FF0000"/>
              </a:solidFill>
              <a:latin typeface="Georgia" charset="0"/>
            </a:endParaRPr>
          </a:p>
        </p:txBody>
      </p:sp>
      <p:sp>
        <p:nvSpPr>
          <p:cNvPr id="7172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700213"/>
            <a:ext cx="78549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/>
          <p:cNvSpPr txBox="1"/>
          <p:nvPr/>
        </p:nvSpPr>
        <p:spPr>
          <a:xfrm>
            <a:off x="6146800" y="1706563"/>
            <a:ext cx="2616200" cy="44005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Digital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camera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1.2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Mpixel</a:t>
            </a: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Microsec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exp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time</a:t>
            </a: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30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fps</a:t>
            </a: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PoE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allowing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100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m</a:t>
            </a:r>
            <a:r>
              <a:rPr lang="it-IT" sz="2000" dirty="0">
                <a:solidFill>
                  <a:schemeClr val="bg1"/>
                </a:solidFill>
                <a:latin typeface="Georgia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latin typeface="Georgia" charset="0"/>
              </a:rPr>
              <a:t>cable</a:t>
            </a: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charset="0"/>
              <a:buChar char="•"/>
            </a:pP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charset="0"/>
              <a:buChar char="•"/>
            </a:pP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charset="0"/>
              <a:buChar char="•"/>
            </a:pP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charset="0"/>
              <a:buChar char="•"/>
            </a:pPr>
            <a:endParaRPr lang="it-IT" sz="2000" dirty="0">
              <a:solidFill>
                <a:schemeClr val="bg1"/>
              </a:solidFill>
              <a:latin typeface="Georgia" charset="0"/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charset="0"/>
              <a:buChar char="•"/>
            </a:pPr>
            <a:endParaRPr lang="it-IT" sz="2000" dirty="0">
              <a:solidFill>
                <a:schemeClr val="bg1"/>
              </a:solidFill>
              <a:latin typeface="Georgia" charset="0"/>
            </a:endParaRPr>
          </a:p>
        </p:txBody>
      </p:sp>
      <p:pic>
        <p:nvPicPr>
          <p:cNvPr id="7175" name="Picture 9" descr="logo_oato_mo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0" descr="inaf150x1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Immagin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Immagine 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Text Box 8"/>
          <p:cNvSpPr txBox="1">
            <a:spLocks noChangeArrowheads="1"/>
          </p:cNvSpPr>
          <p:nvPr/>
        </p:nvSpPr>
        <p:spPr bwMode="auto">
          <a:xfrm>
            <a:off x="468313" y="1166813"/>
            <a:ext cx="820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solidFill>
                  <a:srgbClr val="FF0000"/>
                </a:solidFill>
                <a:latin typeface="Georgia" charset="0"/>
              </a:rPr>
              <a:t>La rete italiana PRISMA ad oggi</a:t>
            </a:r>
          </a:p>
        </p:txBody>
      </p:sp>
      <p:sp>
        <p:nvSpPr>
          <p:cNvPr id="14340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1" name="Picture 9" descr="logo_oato_mo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 descr="inaf150x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Immagin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Immagin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Rettangolo 13"/>
          <p:cNvSpPr>
            <a:spLocks noChangeArrowheads="1"/>
          </p:cNvSpPr>
          <p:nvPr/>
        </p:nvSpPr>
        <p:spPr bwMode="auto">
          <a:xfrm>
            <a:off x="1030288" y="4246563"/>
            <a:ext cx="2101850" cy="163036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2000" b="1" i="1">
                <a:solidFill>
                  <a:schemeClr val="tx1"/>
                </a:solidFill>
              </a:rPr>
              <a:t>Stazioni PRISMA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2000" b="1" i="1">
                <a:solidFill>
                  <a:srgbClr val="FF0000"/>
                </a:solidFill>
              </a:rPr>
              <a:t>* Operative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2000" b="1" i="1">
                <a:solidFill>
                  <a:srgbClr val="FF9933"/>
                </a:solidFill>
              </a:rPr>
              <a:t>* In corso di    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2000" b="1" i="1">
                <a:solidFill>
                  <a:srgbClr val="FF9933"/>
                </a:solidFill>
              </a:rPr>
              <a:t>   installazione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2000" b="1" i="1">
                <a:solidFill>
                  <a:srgbClr val="3366FF"/>
                </a:solidFill>
              </a:rPr>
              <a:t>Stazioni FRIPON </a:t>
            </a:r>
          </a:p>
        </p:txBody>
      </p:sp>
      <p:pic>
        <p:nvPicPr>
          <p:cNvPr id="14346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8400" y="1665288"/>
            <a:ext cx="4687888" cy="442753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</p:pic>
      <p:pic>
        <p:nvPicPr>
          <p:cNvPr id="14347" name="Picture 2" descr="E:\Fripon\camer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7288" y="2997200"/>
            <a:ext cx="20462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5" descr="http://prisma.oato.inaf.it/ITVA0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7088" y="1754188"/>
            <a:ext cx="19573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6" descr="C:\Users\Daniele\Desktop\20170403_144211_resized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62763" y="1760538"/>
            <a:ext cx="1812925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50" name="Connettore 1 20"/>
          <p:cNvCxnSpPr>
            <a:cxnSpLocks noChangeShapeType="1"/>
          </p:cNvCxnSpPr>
          <p:nvPr/>
        </p:nvCxnSpPr>
        <p:spPr bwMode="auto">
          <a:xfrm flipH="1" flipV="1">
            <a:off x="2784475" y="2303463"/>
            <a:ext cx="1787525" cy="460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4351" name="Connettore 1 21"/>
          <p:cNvCxnSpPr>
            <a:cxnSpLocks noChangeShapeType="1"/>
          </p:cNvCxnSpPr>
          <p:nvPr/>
        </p:nvCxnSpPr>
        <p:spPr bwMode="auto">
          <a:xfrm flipH="1">
            <a:off x="3203575" y="2708275"/>
            <a:ext cx="1444625" cy="8651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4352" name="Connettore 1 22"/>
          <p:cNvCxnSpPr>
            <a:cxnSpLocks noChangeShapeType="1"/>
          </p:cNvCxnSpPr>
          <p:nvPr/>
        </p:nvCxnSpPr>
        <p:spPr bwMode="auto">
          <a:xfrm flipV="1">
            <a:off x="6011863" y="2492375"/>
            <a:ext cx="850900" cy="1444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0" y="11668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solidFill>
                  <a:srgbClr val="FF0000"/>
                </a:solidFill>
                <a:latin typeface="Georgia" charset="0"/>
              </a:rPr>
              <a:t>Camera ITPI01 – Osservatorio di Torino</a:t>
            </a:r>
            <a:endParaRPr lang="en-GB" b="1" i="1">
              <a:solidFill>
                <a:srgbClr val="FF0000"/>
              </a:solidFill>
              <a:latin typeface="Georgia" charset="0"/>
            </a:endParaRPr>
          </a:p>
        </p:txBody>
      </p:sp>
      <p:sp>
        <p:nvSpPr>
          <p:cNvPr id="15364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5" name="Picture 14" descr="https://photos-3.dropbox.com/t/2/AADFBmTxmn2UQKV8_7B3mBpRR62aeIuocg_HEUoHm_BBIw/12/353219879/jpeg/32x32/1/1456264800/0/2/DSC_0013%5B1%5D.jpg/ELnU_OICGP0MIAcoBw/dsBskJcLmWLV-nmM80yXgAaUqoiPt-AlCuW6PJ2hszE?size_mode=5&amp;size=178x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75" y="1609725"/>
            <a:ext cx="2484438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6" descr="https://photos-2.dropbox.com/t/2/AABMkN05efXOixghpgwadHvLVxMwYwyMgkjgpCYgLLZa4A/12/353219879/jpeg/32x32/1/1456264800/0/2/DSC_0014%5B1%5D.jpg/ELnU_OICGP0MIAcoBw/LLDNeGr2FP4cr5JLwzhdI6b6ET-E8E-3SxQ6ZigyAl8?size_mode=3&amp;size=1024x76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597025"/>
            <a:ext cx="3100388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Ovale 3"/>
          <p:cNvSpPr>
            <a:spLocks noChangeArrowheads="1"/>
          </p:cNvSpPr>
          <p:nvPr/>
        </p:nvSpPr>
        <p:spPr bwMode="auto">
          <a:xfrm>
            <a:off x="1116013" y="2565400"/>
            <a:ext cx="647700" cy="6477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>
            <a:extLst/>
          </a:blip>
          <a:srcRect l="14327" r="11087"/>
          <a:stretch/>
        </p:blipFill>
        <p:spPr>
          <a:xfrm rot="1964838">
            <a:off x="2316126" y="1644147"/>
            <a:ext cx="4359349" cy="4383592"/>
          </a:xfrm>
          <a:prstGeom prst="ellipse">
            <a:avLst/>
          </a:prstGeom>
        </p:spPr>
      </p:pic>
      <p:pic>
        <p:nvPicPr>
          <p:cNvPr id="15369" name="Picture 9" descr="logo_oato_mo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inaf150x1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Immagine 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Immagine 1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0" y="1125538"/>
            <a:ext cx="9144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solidFill>
                  <a:srgbClr val="FF0000"/>
                </a:solidFill>
                <a:latin typeface="Georgia" charset="0"/>
              </a:rPr>
              <a:t>Esempio: Bolide del 13 Dicembre 2016</a:t>
            </a:r>
            <a:endParaRPr lang="en-GB" b="1" i="1">
              <a:solidFill>
                <a:srgbClr val="FF0000"/>
              </a:solidFill>
              <a:latin typeface="Georgia" charset="0"/>
            </a:endParaRPr>
          </a:p>
        </p:txBody>
      </p:sp>
      <p:sp>
        <p:nvSpPr>
          <p:cNvPr id="16388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9" name="Picture 2" descr="https://www.fripon.org/IMG/jpg/20161213t2052-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1725" y="1592263"/>
            <a:ext cx="68548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 descr="logo_oato_mo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0" descr="inaf150x1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Immagin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Immagin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5435600" y="1166813"/>
            <a:ext cx="352901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100" b="1" i="1">
                <a:solidFill>
                  <a:srgbClr val="FF0000"/>
                </a:solidFill>
                <a:latin typeface="Georgia" charset="0"/>
              </a:rPr>
              <a:t>Hanno finora contribuito finanziariamente:</a:t>
            </a:r>
          </a:p>
          <a:p>
            <a:endParaRPr lang="it-IT" sz="1100" b="1" i="1">
              <a:solidFill>
                <a:srgbClr val="FF0000"/>
              </a:solidFill>
              <a:latin typeface="Georgia" charset="0"/>
            </a:endParaRP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Osservatorio Astrofisico di Torino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Osservatorio Astronomico di Bologna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Istituto di Radioastronomia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Osservatorio Astronomico di Trieste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Osservatorio Astronomico di Padova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Osservatorio Astronomico di Capodimonte (Napoli)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INAF – Istituto di Astrofisica e Planetologia Spaziali (Roma)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Fondazione Clément Fillietroz (Valle d’Aosta)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Associazione Antikythera (Genova)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Associazione Googol (Parma)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Museo di Storia Naturale dell’Università di Firenze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Planetario Pythagoras, Reggio Calabria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La Torre del Sole, Bergamo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A.S.F.A di Scandiano (Reggio Emilia)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Gruppo Astrofili Montagne Pistoiesi (S.Marcello, Pistoia)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Associazione Astrofili Urania di Luserna S.Giovanni (Torino)</a:t>
            </a:r>
          </a:p>
          <a:p>
            <a:pPr>
              <a:buFont typeface="Times New Roman" charset="0"/>
              <a:buNone/>
            </a:pPr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Liceo Scientifico Paleocapa (Rovigo)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Associazione Grotte di Castellana (Bari)</a:t>
            </a:r>
          </a:p>
          <a:p>
            <a:pPr>
              <a:buFont typeface="Times New Roman" charset="0"/>
              <a:buNone/>
            </a:pPr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Space Dynamic Systems (Navacchio di Pisa)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Comune di Isnello (Palermo)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Università di Padova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Università del Salento (Lecce)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Fondazione Cassa di Risparmio di Torino</a:t>
            </a:r>
          </a:p>
          <a:p>
            <a:r>
              <a:rPr lang="it-IT" sz="1000" b="1" i="1">
                <a:solidFill>
                  <a:schemeClr val="tx1"/>
                </a:solidFill>
                <a:latin typeface="Georgia" charset="0"/>
              </a:rPr>
              <a:t>Fondazione A.De Mari di Savona</a:t>
            </a:r>
          </a:p>
        </p:txBody>
      </p:sp>
      <p:sp>
        <p:nvSpPr>
          <p:cNvPr id="17412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3" name="Picture 9" descr="logo_oato_mo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inaf150x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Immagin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Immagin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1268413"/>
            <a:ext cx="4878387" cy="46085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1"/>
          <p:cNvSpPr>
            <a:spLocks noChangeShapeType="1"/>
          </p:cNvSpPr>
          <p:nvPr/>
        </p:nvSpPr>
        <p:spPr bwMode="auto">
          <a:xfrm>
            <a:off x="381000" y="61722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5435600" y="1281113"/>
            <a:ext cx="3529013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100" b="1" i="1">
                <a:solidFill>
                  <a:srgbClr val="FF0000"/>
                </a:solidFill>
                <a:latin typeface="Georgia" charset="0"/>
              </a:rPr>
              <a:t>Collaborano al progetto: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Istituto Nazionale di Astrofisica (INAF)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di Torino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del Piemonte Orientale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di Padova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di Firenze 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di Pavia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di Ferrara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Università del Salento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della Regione Autonoma Valle d’Aosta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del Righi (Genova)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e Planetario di Bedonia (Parma)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Polifunzionale del Chianti (Firenze)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Planetario Pythagoras, Reggio Calabria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La Torre del Sole, Bergamo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Associazione Astrofili Bisalta (Cuneo)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L.Spallanzani di Scandiano (Reggio Emilia)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Associazione  Stellaria di Perinaldo (Imperia)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Planetario e Osservatorio Astronomico di Ca’ del Monte (Pavia)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di Casasco (Alessandria)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Valpellice (Luserna S.Giovanni, Torino)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Planetario di Anzi (Potenza)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Planetario di Palermo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e Planetario di Gorga (Roma)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Gruppo Astrofili Montagne Pistoiesi (S.Marcello, Pistoia)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Gal Hassin – Centro Internazionale per le Scienze Astronomiche (Palermo)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Museo del Balì (Pesaro-Urbino)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Astrobioparco Oasi di Felizzano (Alessandria)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Liceo Scientifico Statale «Issel» (Finale Ligure)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ISIS «Foresi» di Portoferraio (Livorno)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Società Meteorologica Italiana -  Nimbus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Progetto AMICA (Toscana)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MK Consulting (Bologna)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Liceo Scientifico Statale «P. Paleocapa» (Rovigo)</a:t>
            </a:r>
          </a:p>
          <a:p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Osservatorio Astronomico Sirio,  Grotte di Castellana (Bari)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Space Dynamic Systems (Navacchio di Pisa)</a:t>
            </a:r>
          </a:p>
          <a:p>
            <a:pPr>
              <a:buFont typeface="Times New Roman" charset="0"/>
              <a:buNone/>
            </a:pPr>
            <a:r>
              <a:rPr lang="it-IT" sz="700" b="1" i="1">
                <a:solidFill>
                  <a:schemeClr val="tx1"/>
                </a:solidFill>
                <a:latin typeface="Georgia" charset="0"/>
              </a:rPr>
              <a:t>…</a:t>
            </a:r>
          </a:p>
          <a:p>
            <a:endParaRPr lang="it-IT" sz="1100" b="1" i="1">
              <a:solidFill>
                <a:srgbClr val="FF0000"/>
              </a:solidFill>
              <a:latin typeface="Georgia" charset="0"/>
            </a:endParaRPr>
          </a:p>
        </p:txBody>
      </p:sp>
      <p:sp>
        <p:nvSpPr>
          <p:cNvPr id="18436" name="Line 2"/>
          <p:cNvSpPr>
            <a:spLocks noChangeShapeType="1"/>
          </p:cNvSpPr>
          <p:nvPr/>
        </p:nvSpPr>
        <p:spPr bwMode="auto">
          <a:xfrm>
            <a:off x="533400" y="1143000"/>
            <a:ext cx="8229600" cy="15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7" name="Picture 9" descr="logo_oato_mo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8575"/>
            <a:ext cx="13668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0" descr="inaf150x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6213" y="44450"/>
            <a:ext cx="10239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Immagin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260350"/>
            <a:ext cx="2663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Immagin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333375"/>
            <a:ext cx="20986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1268413"/>
            <a:ext cx="4878387" cy="46085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golinel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0"/>
            <a:ext cx="9001125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4-10 at 11.05.5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8" y="1034143"/>
            <a:ext cx="8532032" cy="51221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v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85" y="117418"/>
            <a:ext cx="8806015" cy="66045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484</Words>
  <Application>Microsoft Macintosh PowerPoint</Application>
  <PresentationFormat>On-screen Show (4:3)</PresentationFormat>
  <Paragraphs>93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 Unicode MS</vt:lpstr>
      <vt:lpstr>Bookman Old Style</vt:lpstr>
      <vt:lpstr>Calibri</vt:lpstr>
      <vt:lpstr>Georgia</vt:lpstr>
      <vt:lpstr>ＭＳ Ｐゴシック</vt:lpstr>
      <vt:lpstr>Times New Roman</vt:lpstr>
      <vt:lpstr>Arial</vt:lpstr>
      <vt:lpstr>Office Theme</vt:lpstr>
      <vt:lpstr>Struttura predefinita</vt:lpstr>
      <vt:lpstr>1_Struttura predefinita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INAF - Osservatorio Astronomico di Bologna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Sandro Bardelli</dc:creator>
  <cp:lastModifiedBy>Microsoft Office User</cp:lastModifiedBy>
  <cp:revision>7</cp:revision>
  <dcterms:created xsi:type="dcterms:W3CDTF">2017-04-10T08:55:28Z</dcterms:created>
  <dcterms:modified xsi:type="dcterms:W3CDTF">2017-04-10T15:36:17Z</dcterms:modified>
</cp:coreProperties>
</file>