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54" r:id="rId1"/>
    <p:sldMasterId id="2147483966" r:id="rId2"/>
  </p:sldMasterIdLst>
  <p:notesMasterIdLst>
    <p:notesMasterId r:id="rId14"/>
  </p:notesMasterIdLst>
  <p:handoutMasterIdLst>
    <p:handoutMasterId r:id="rId15"/>
  </p:handoutMasterIdLst>
  <p:sldIdLst>
    <p:sldId id="269" r:id="rId3"/>
    <p:sldId id="332" r:id="rId4"/>
    <p:sldId id="333" r:id="rId5"/>
    <p:sldId id="334" r:id="rId6"/>
    <p:sldId id="338" r:id="rId7"/>
    <p:sldId id="336" r:id="rId8"/>
    <p:sldId id="340" r:id="rId9"/>
    <p:sldId id="342" r:id="rId10"/>
    <p:sldId id="337" r:id="rId11"/>
    <p:sldId id="341" r:id="rId12"/>
    <p:sldId id="33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45"/>
    <p:restoredTop sz="95701"/>
  </p:normalViewPr>
  <p:slideViewPr>
    <p:cSldViewPr snapToGrid="0" snapToObjects="1">
      <p:cViewPr>
        <p:scale>
          <a:sx n="130" d="100"/>
          <a:sy n="130" d="100"/>
        </p:scale>
        <p:origin x="14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2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351D1-C1A2-4E40-ACC6-800D9FD6B500}" type="datetime1">
              <a:rPr lang="it-IT" smtClean="0"/>
              <a:t>27/10/17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2EA40-54AA-C74F-BF53-D1420F9EB49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080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F4A4B-049C-2B4B-9D74-883DEB863CE4}" type="datetime1">
              <a:rPr lang="it-IT" smtClean="0"/>
              <a:t>27/10/17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8D5C-BD02-A248-9E13-498B962D3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532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7328F99-1FAD-4946-8260-1BD9C5940297}" type="datetime1">
              <a:rPr lang="it-IT" smtClean="0"/>
              <a:t>27/10/17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97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E6D02F5-4A75-2545-A9B7-DB5185DEB13A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1D166-B22F-C74E-B37D-5D4F33E6727A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52A93F-14B7-B64E-83AB-68956AD2CFF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099BF-20C3-914C-BE43-00F26EF2B7B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E266-0417-3647-A1BB-BBD14F5B4B90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F1109-EE4D-2543-B449-F8DBC873A34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E7B0-42B2-0145-A0A9-CA89ADECB89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2009BB-5CE1-064F-B948-1D87DD1974D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7FE5D4-8B32-614C-BC1C-C45E7E67F547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F3AE8-CE2A-614B-BA40-B903F45193A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E83EA-C569-D44E-8892-19698303E69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BC48529-98AC-AB4D-AD80-BA415B6606AB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B13C-2C5B-E040-A75B-016A718546D3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BD6FE-0A44-D845-ABC8-85331250DD3E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DE46-FB02-F544-9F16-AC484674FED4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EE72-C04B-3F48-A0E6-EA440B51AF21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E7B76-C84D-4645-9DA8-A5264C0074D2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51708-287F-2145-B7C2-AED4BF251035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C04A3A-AA1D-0B4F-AFF0-93F4210A2DB6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919498-C638-2E4E-86EA-B440FB883E25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3479D-41E8-A54D-A95A-137C291ACF33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1E7E-D084-4446-9E43-6BDF9E0DFF2A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E672B3F-5DE0-BC45-B4E3-2DB4D5D23BF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564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854" r:id="rId12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A7E63D5B-84A4-0D45-A1ED-E375201609CE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59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icastro@iasfbo.inaf.it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ross.iasfbo.inaf.it/opusfacere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ss.iasfbo.inaf.it/opusfacere/documenti/vademecum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oss.iasfbo.inaf.it/opusfacere/interfaccia/plot.html" TargetMode="External"/><Relationship Id="rId4" Type="http://schemas.openxmlformats.org/officeDocument/2006/relationships/hyperlink" Target="http://ross.iasfbo.inaf.it/opusfacere/interfaccia/histo.html" TargetMode="External"/><Relationship Id="rId5" Type="http://schemas.openxmlformats.org/officeDocument/2006/relationships/hyperlink" Target="http://ross.iasfbo.inaf.it/opusfacere/interfaccia/cielo.html" TargetMode="External"/><Relationship Id="rId6" Type="http://schemas.openxmlformats.org/officeDocument/2006/relationships/hyperlink" Target="http://ross.iasfbo.inaf.it/opusfacere/interfaccia/stile.css" TargetMode="External"/><Relationship Id="rId7" Type="http://schemas.openxmlformats.org/officeDocument/2006/relationships/hyperlink" Target="http://ross.iasfbo.inaf.it/opusfacere/interfaccia/ajax_query.js" TargetMode="External"/><Relationship Id="rId8" Type="http://schemas.openxmlformats.org/officeDocument/2006/relationships/hyperlink" Target="http://ross.iasfbo.inaf.it/opusfacere/interfaccia/query_bsc.php.tx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ss.iasfbo.inaf.it/opusfacere/interfaccia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charts.com/demos/" TargetMode="External"/><Relationship Id="rId4" Type="http://schemas.openxmlformats.org/officeDocument/2006/relationships/hyperlink" Target="https://plot.ly/javascript/" TargetMode="External"/><Relationship Id="rId5" Type="http://schemas.openxmlformats.org/officeDocument/2006/relationships/hyperlink" Target="https://d3js.org/" TargetMode="External"/><Relationship Id="rId6" Type="http://schemas.openxmlformats.org/officeDocument/2006/relationships/hyperlink" Target="http://www.flotcharts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amchart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3236" y="2242977"/>
            <a:ext cx="7405418" cy="2557623"/>
          </a:xfrm>
        </p:spPr>
        <p:txBody>
          <a:bodyPr>
            <a:spAutoFit/>
          </a:bodyPr>
          <a:lstStyle/>
          <a:p>
            <a:r>
              <a:rPr lang="it-IT" dirty="0" smtClean="0"/>
              <a:t>Introduzione ai database relazionali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3236" y="4811917"/>
            <a:ext cx="7405418" cy="988540"/>
          </a:xfrm>
        </p:spPr>
        <p:txBody>
          <a:bodyPr wrap="square">
            <a:spAutoFit/>
          </a:bodyPr>
          <a:lstStyle/>
          <a:p>
            <a:r>
              <a:rPr lang="it-IT" dirty="0" smtClean="0"/>
              <a:t>Base dati e tecniche di utilizzo in ambito scientifico </a:t>
            </a:r>
            <a:r>
              <a:rPr lang="mr-IN" dirty="0" smtClean="0"/>
              <a:t>–</a:t>
            </a:r>
            <a:r>
              <a:rPr lang="it-IT" dirty="0" smtClean="0"/>
              <a:t> parte 3</a:t>
            </a:r>
          </a:p>
          <a:p>
            <a:r>
              <a:rPr lang="it-IT" i="1" dirty="0" smtClean="0"/>
              <a:t>Opus </a:t>
            </a:r>
            <a:r>
              <a:rPr lang="it-IT" i="1" dirty="0" err="1" smtClean="0"/>
              <a:t>Facere</a:t>
            </a:r>
            <a:r>
              <a:rPr lang="it-IT" i="1" dirty="0" smtClean="0"/>
              <a:t> – INAF Bologna</a:t>
            </a:r>
          </a:p>
          <a:p>
            <a:r>
              <a:rPr lang="it-IT" sz="1600" i="1" dirty="0" smtClean="0">
                <a:hlinkClick r:id="rId3"/>
              </a:rPr>
              <a:t>nicastro@iasfbo.inaf.it</a:t>
            </a:r>
            <a:endParaRPr lang="it-IT" sz="1600" i="1" dirty="0"/>
          </a:p>
        </p:txBody>
      </p:sp>
      <p:pic>
        <p:nvPicPr>
          <p:cNvPr id="4" name="Immagine 5" descr="icon_d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03" y="495565"/>
            <a:ext cx="806185" cy="8061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779" y="6084054"/>
            <a:ext cx="383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5"/>
              </a:rPr>
              <a:t>http://</a:t>
            </a:r>
            <a:r>
              <a:rPr lang="it-IT" dirty="0" err="1">
                <a:hlinkClick r:id="rId5"/>
              </a:rPr>
              <a:t>ross.iasfbo.inaf.it</a:t>
            </a:r>
            <a:r>
              <a:rPr lang="it-IT" dirty="0">
                <a:hlinkClick r:id="rId5"/>
              </a:rPr>
              <a:t>/</a:t>
            </a:r>
            <a:r>
              <a:rPr lang="it-IT" dirty="0" err="1">
                <a:hlinkClick r:id="rId5"/>
              </a:rPr>
              <a:t>opusfacere</a:t>
            </a:r>
            <a:r>
              <a:rPr lang="it-IT" dirty="0">
                <a:hlinkClick r:id="rId5"/>
              </a:rPr>
              <a:t>/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090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DBMS: </a:t>
            </a:r>
            <a:r>
              <a:rPr lang="it-IT" sz="4000" dirty="0" smtClean="0"/>
              <a:t>componenti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Esplosione 1 32"/>
          <p:cNvSpPr/>
          <p:nvPr/>
        </p:nvSpPr>
        <p:spPr>
          <a:xfrm>
            <a:off x="602566" y="2002598"/>
            <a:ext cx="2893925" cy="1745080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8" name="Esplosione 1 33"/>
          <p:cNvSpPr/>
          <p:nvPr/>
        </p:nvSpPr>
        <p:spPr>
          <a:xfrm>
            <a:off x="602566" y="4879092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9" name="Esplosione 1 34"/>
          <p:cNvSpPr/>
          <p:nvPr/>
        </p:nvSpPr>
        <p:spPr>
          <a:xfrm>
            <a:off x="5562098" y="4879092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10" name="Esplosione 1 35"/>
          <p:cNvSpPr/>
          <p:nvPr/>
        </p:nvSpPr>
        <p:spPr>
          <a:xfrm>
            <a:off x="5393620" y="2002598"/>
            <a:ext cx="3464337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11" name="CasellaDiTesto 36"/>
          <p:cNvSpPr txBox="1"/>
          <p:nvPr/>
        </p:nvSpPr>
        <p:spPr>
          <a:xfrm>
            <a:off x="3763289" y="3747678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12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578675"/>
            <a:ext cx="633490" cy="633490"/>
          </a:xfrm>
          <a:prstGeom prst="rect">
            <a:avLst/>
          </a:prstGeom>
        </p:spPr>
      </p:pic>
      <p:cxnSp>
        <p:nvCxnSpPr>
          <p:cNvPr id="13" name="Connettore 2 39"/>
          <p:cNvCxnSpPr/>
          <p:nvPr/>
        </p:nvCxnSpPr>
        <p:spPr>
          <a:xfrm flipH="1" flipV="1">
            <a:off x="3126713" y="3337146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41"/>
          <p:cNvCxnSpPr/>
          <p:nvPr/>
        </p:nvCxnSpPr>
        <p:spPr>
          <a:xfrm flipV="1">
            <a:off x="5674640" y="3337146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ttore 2 43"/>
          <p:cNvCxnSpPr/>
          <p:nvPr/>
        </p:nvCxnSpPr>
        <p:spPr>
          <a:xfrm>
            <a:off x="5674640" y="4578675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ttore 2 45"/>
          <p:cNvCxnSpPr/>
          <p:nvPr/>
        </p:nvCxnSpPr>
        <p:spPr>
          <a:xfrm flipH="1">
            <a:off x="3126713" y="4578675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3300486" y="1076241"/>
            <a:ext cx="2716787" cy="1206394"/>
          </a:xfrm>
          <a:prstGeom prst="cloud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Accessibilità</a:t>
            </a:r>
            <a:endParaRPr lang="it-IT" sz="2400" dirty="0"/>
          </a:p>
        </p:txBody>
      </p:sp>
      <p:cxnSp>
        <p:nvCxnSpPr>
          <p:cNvPr id="18" name="Connettore 2 39"/>
          <p:cNvCxnSpPr>
            <a:stCxn id="11" idx="0"/>
            <a:endCxn id="17" idx="1"/>
          </p:cNvCxnSpPr>
          <p:nvPr/>
        </p:nvCxnSpPr>
        <p:spPr>
          <a:xfrm flipH="1" flipV="1">
            <a:off x="4658880" y="2281350"/>
            <a:ext cx="6259" cy="146632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802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DBMS: </a:t>
            </a:r>
            <a:r>
              <a:rPr lang="it-IT" sz="4000" dirty="0" smtClean="0"/>
              <a:t>Accessibilità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</a:t>
            </a:fld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432000" y="1080000"/>
            <a:ext cx="8280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Accesso ai dati da applicativi scritti in vari linguaggi di programmazione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540000" y="3486359"/>
            <a:ext cx="8280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Linguaggio C</a:t>
            </a:r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Linguaggio </a:t>
            </a:r>
            <a:r>
              <a:rPr lang="it-IT" sz="2800" dirty="0" err="1" smtClean="0"/>
              <a:t>Python</a:t>
            </a:r>
            <a:endParaRPr lang="it-IT" sz="2800" dirty="0" smtClean="0"/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Linguaggio PHP</a:t>
            </a:r>
            <a:endParaRPr lang="it-IT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9812" y="1755252"/>
            <a:ext cx="8280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esercitarsi con SQL vedere gli esempi riportati nella pagina vademecum del sito </a:t>
            </a:r>
            <a:r>
              <a:rPr lang="it-IT" dirty="0"/>
              <a:t>di riferimento: </a:t>
            </a:r>
            <a:r>
              <a:rPr lang="it-IT" dirty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ross.iasfbo.inaf.it/opusfacere/documenti/vademecum.html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Adesso vediamo come si può interagire con il DB server da (quasi) tutti i linguaggi di programmazione</a:t>
            </a:r>
            <a:r>
              <a:rPr lang="it-IT" dirty="0"/>
              <a:t>,</a:t>
            </a:r>
            <a:r>
              <a:rPr lang="it-IT" dirty="0" smtClean="0"/>
              <a:t> ad </a:t>
            </a:r>
            <a:r>
              <a:rPr lang="it-IT" dirty="0"/>
              <a:t>e</a:t>
            </a:r>
            <a:r>
              <a:rPr lang="it-IT" dirty="0" smtClean="0"/>
              <a:t>s.: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0035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da C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</a:t>
            </a:fld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539812" y="2105425"/>
            <a:ext cx="8280375" cy="23083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my_global.h</a:t>
            </a:r>
            <a:r>
              <a:rPr lang="en-US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#</a:t>
            </a:r>
            <a:r>
              <a:rPr lang="en-US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include &lt;</a:t>
            </a:r>
            <a:r>
              <a:rPr lang="en-US" dirty="0" err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mysql.h</a:t>
            </a:r>
            <a:r>
              <a:rPr lang="en-US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main(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, char **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("MySQL client version: %s\n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", </a:t>
            </a:r>
            <a:r>
              <a:rPr lang="en-US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mysql_get_client_info</a:t>
            </a:r>
            <a:r>
              <a:rPr lang="en-US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exit(0);</a:t>
            </a:r>
            <a:endParaRPr lang="en-US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}</a:t>
            </a:r>
            <a:endParaRPr lang="it-IT" dirty="0" smtClean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811" y="1237129"/>
            <a:ext cx="6981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Semplice </a:t>
            </a:r>
            <a:r>
              <a:rPr lang="it-IT" dirty="0" err="1" smtClean="0"/>
              <a:t>query</a:t>
            </a:r>
            <a:r>
              <a:rPr lang="it-IT" dirty="0" smtClean="0"/>
              <a:t> di informazione della versione del </a:t>
            </a:r>
            <a:r>
              <a:rPr lang="it-IT" i="1" dirty="0" smtClean="0"/>
              <a:t>client</a:t>
            </a:r>
            <a:r>
              <a:rPr lang="it-IT" dirty="0" smtClean="0"/>
              <a:t> </a:t>
            </a:r>
            <a:r>
              <a:rPr lang="it-IT" dirty="0" err="1" smtClean="0"/>
              <a:t>MySQL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0926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da C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5</a:t>
            </a:fld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539812" y="1529123"/>
            <a:ext cx="8280375" cy="483209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lang="en-US" sz="1400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my_global.h</a:t>
            </a:r>
            <a:r>
              <a:rPr lang="en-US" sz="1400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#</a:t>
            </a:r>
            <a:r>
              <a:rPr lang="en-US" sz="1400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include &lt;</a:t>
            </a:r>
            <a:r>
              <a:rPr lang="en-US" sz="1400" dirty="0" err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mysql.h</a:t>
            </a:r>
            <a:r>
              <a:rPr lang="en-US" sz="1400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&gt;</a:t>
            </a:r>
          </a:p>
          <a:p>
            <a:endParaRPr lang="en-US" sz="140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main(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, char **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MYSQL *con = </a:t>
            </a:r>
            <a:r>
              <a:rPr lang="en-US" sz="1400" dirty="0" err="1" smtClean="0">
                <a:latin typeface="Consolas" charset="0"/>
                <a:ea typeface="Consolas" charset="0"/>
                <a:cs typeface="Consolas" charset="0"/>
              </a:rPr>
              <a:t>mysql_init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(NULL);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 err="1" smtClean="0">
                <a:latin typeface="Consolas" charset="0"/>
                <a:ea typeface="Consolas" charset="0"/>
                <a:cs typeface="Consolas" charset="0"/>
              </a:rPr>
              <a:t>mysql_real_connect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(con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, "</a:t>
            </a:r>
            <a:r>
              <a:rPr lang="en-US" sz="14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localhost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", "</a:t>
            </a:r>
            <a:r>
              <a:rPr lang="en-US" sz="1400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user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",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400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pass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", "</a:t>
            </a:r>
            <a:r>
              <a:rPr lang="en-US" sz="1400" dirty="0" err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db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", 0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, NULL, 0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 smtClean="0">
                <a:latin typeface="Consolas" charset="0"/>
                <a:ea typeface="Consolas" charset="0"/>
                <a:cs typeface="Consolas" charset="0"/>
              </a:rPr>
              <a:t>mysql_query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(con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, "</a:t>
            </a:r>
            <a:r>
              <a:rPr lang="en-US" sz="14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SELECT * FROM </a:t>
            </a:r>
            <a:r>
              <a:rPr lang="en-US" sz="1400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Messier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");</a:t>
            </a:r>
          </a:p>
          <a:p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MYSQL_RES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*result =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mysql_store_result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(con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endParaRPr lang="en-US" sz="14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num_fields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mysql_num_fields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(result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  </a:t>
            </a:r>
            <a:r>
              <a:rPr lang="en-US" sz="1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sz="1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numero</a:t>
            </a:r>
            <a:r>
              <a:rPr lang="en-US" sz="1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di </a:t>
            </a:r>
            <a:r>
              <a:rPr lang="en-US" sz="1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colonne</a:t>
            </a:r>
            <a:endParaRPr lang="en-US" sz="1400" dirty="0" smtClean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MYSQL_ROW row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while ((row =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mysql_fetch_row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(result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))) {   </a:t>
            </a:r>
            <a:r>
              <a:rPr lang="en-US" sz="1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per </a:t>
            </a:r>
            <a:r>
              <a:rPr lang="en-US" sz="1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ogni</a:t>
            </a:r>
            <a:r>
              <a:rPr lang="en-US" sz="1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riga</a:t>
            </a:r>
            <a:r>
              <a:rPr lang="en-US" sz="1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ritornata</a:t>
            </a:r>
            <a:endParaRPr lang="en-US" sz="1400" dirty="0" smtClean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for(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= 0;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 &lt;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num_fields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++)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       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("%s ", row[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] ? row[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i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] : "NULL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400" dirty="0" err="1" smtClean="0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("\n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");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endParaRPr lang="en-US" sz="140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mysql_free_result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(result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 err="1">
                <a:latin typeface="Consolas" charset="0"/>
                <a:ea typeface="Consolas" charset="0"/>
                <a:cs typeface="Consolas" charset="0"/>
              </a:rPr>
              <a:t>mysql_close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(con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400" dirty="0">
                <a:latin typeface="Consolas" charset="0"/>
                <a:ea typeface="Consolas" charset="0"/>
                <a:cs typeface="Consolas" charset="0"/>
              </a:rPr>
              <a:t>exit(0</a:t>
            </a:r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400" dirty="0" smtClean="0">
                <a:latin typeface="Consolas" charset="0"/>
                <a:ea typeface="Consolas" charset="0"/>
                <a:cs typeface="Consolas" charset="0"/>
              </a:rPr>
              <a:t>}</a:t>
            </a:r>
            <a:endParaRPr lang="it-IT" sz="1400" dirty="0" smtClean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812" y="1008000"/>
            <a:ext cx="7605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Semplice </a:t>
            </a:r>
            <a:r>
              <a:rPr lang="it-IT" dirty="0" err="1" smtClean="0"/>
              <a:t>query</a:t>
            </a:r>
            <a:r>
              <a:rPr lang="it-IT" dirty="0" smtClean="0"/>
              <a:t> di tipo SELECT con stampa risultato </a:t>
            </a:r>
            <a:r>
              <a:rPr lang="mr-IN" dirty="0" smtClean="0"/>
              <a:t>–</a:t>
            </a:r>
            <a:r>
              <a:rPr lang="it-IT" dirty="0" smtClean="0"/>
              <a:t> errori non gestiti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50120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da </a:t>
            </a:r>
            <a:r>
              <a:rPr lang="it-IT" sz="4000" dirty="0" err="1" smtClean="0"/>
              <a:t>Python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6</a:t>
            </a:fld>
            <a:endParaRPr lang="it-IT"/>
          </a:p>
        </p:txBody>
      </p:sp>
      <p:sp>
        <p:nvSpPr>
          <p:cNvPr id="8" name="TextBox 7"/>
          <p:cNvSpPr txBox="1"/>
          <p:nvPr/>
        </p:nvSpPr>
        <p:spPr>
          <a:xfrm>
            <a:off x="539812" y="1529123"/>
            <a:ext cx="8280375" cy="369331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#!/</a:t>
            </a:r>
            <a:r>
              <a:rPr lang="en-US" dirty="0" err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usr</a:t>
            </a:r>
            <a:r>
              <a:rPr lang="en-US" dirty="0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/bin/python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#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-*- coding: utf-8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-*-</a:t>
            </a:r>
          </a:p>
          <a:p>
            <a:r>
              <a:rPr lang="en-US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import </a:t>
            </a:r>
            <a:r>
              <a:rPr lang="en-US" dirty="0" err="1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MySQLdb</a:t>
            </a:r>
            <a:r>
              <a:rPr lang="en-US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as </a:t>
            </a:r>
            <a:r>
              <a:rPr lang="en-US" dirty="0" err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mdb</a:t>
            </a:r>
            <a:endParaRPr lang="en-US" dirty="0" smtClean="0">
              <a:solidFill>
                <a:srgbClr val="00B05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con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mdb.connect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localhost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', 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', '</a:t>
            </a:r>
            <a:r>
              <a:rPr lang="en-US" dirty="0" err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opuspass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',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opus2017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')</a:t>
            </a:r>
          </a:p>
          <a:p>
            <a:endParaRPr lang="en-US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with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con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: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cur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con.cursor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mdb.cursors.DictCursor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cur.execute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("</a:t>
            </a: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SELECT * FROM </a:t>
            </a:r>
            <a:r>
              <a:rPr lang="en-US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BSC </a:t>
            </a: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LIMIT 4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")</a:t>
            </a:r>
          </a:p>
          <a:p>
            <a:endParaRPr lang="en-US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rows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cur.fetchall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for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row in rows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:</a:t>
            </a:r>
          </a:p>
          <a:p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     print row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["Name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"], row[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RA"], row[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Dec"], row[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dirty="0" err="1" smtClean="0">
                <a:latin typeface="Consolas" charset="0"/>
                <a:ea typeface="Consolas" charset="0"/>
                <a:cs typeface="Consolas" charset="0"/>
              </a:rPr>
              <a:t>Vmag</a:t>
            </a:r>
            <a:r>
              <a:rPr lang="en-US" dirty="0" smtClean="0">
                <a:latin typeface="Consolas" charset="0"/>
                <a:ea typeface="Consolas" charset="0"/>
                <a:cs typeface="Consolas" charset="0"/>
              </a:rPr>
              <a:t>"] </a:t>
            </a:r>
            <a:endParaRPr lang="it-IT" dirty="0" smtClean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813" y="1008000"/>
            <a:ext cx="83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Sempre SELECT con stampa risultato </a:t>
            </a:r>
            <a:r>
              <a:rPr lang="mr-IN" dirty="0" smtClean="0"/>
              <a:t>–</a:t>
            </a:r>
            <a:r>
              <a:rPr lang="it-IT" dirty="0" smtClean="0"/>
              <a:t> assumiamo di sapere i nomi dei campi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143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da PHP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7</a:t>
            </a:fld>
            <a:endParaRPr lang="it-IT"/>
          </a:p>
        </p:txBody>
      </p:sp>
      <p:sp>
        <p:nvSpPr>
          <p:cNvPr id="8" name="TextBox 7"/>
          <p:cNvSpPr txBox="1"/>
          <p:nvPr/>
        </p:nvSpPr>
        <p:spPr>
          <a:xfrm>
            <a:off x="539813" y="1493315"/>
            <a:ext cx="8280000" cy="477053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noProof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&lt;?php</a:t>
            </a:r>
          </a:p>
          <a:p>
            <a:r>
              <a:rPr lang="en-US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Usiamo il database Sakila</a:t>
            </a:r>
          </a:p>
          <a:p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$mysqli = new mysqli('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127.0.0.1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</a:t>
            </a:r>
            <a:r>
              <a:rPr lang="en-US" sz="1600" noProof="1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</a:t>
            </a:r>
            <a:r>
              <a:rPr lang="en-US" sz="1600" noProof="1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opuspass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sakila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');</a:t>
            </a:r>
            <a:br>
              <a:rPr lang="en-US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it-IT" sz="1600" noProof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SELECT actor_id, first_name, last_name FROM actor</a:t>
            </a:r>
          </a:p>
          <a:p>
            <a:r>
              <a:rPr lang="it-IT" sz="1600" noProof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 ORDER BY rand() LIMIT 5</a:t>
            </a:r>
            <a:endParaRPr lang="en-US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$sql = "";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$result = $mysqli-&gt;query($sql);</a:t>
            </a:r>
          </a:p>
          <a:p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echo "&lt;ul&gt;\n";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while ($actor = $result-&gt;fetch_assoc()) {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 echo "&lt;li&gt;</a:t>
            </a:r>
            <a:r>
              <a:rPr lang="mr-IN" sz="1600" noProof="1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.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$actor['actor_id'] ."'&gt;\n";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 echo $actor['first_name'] .' '. $actor['last_name'];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 echo "&lt;/li&gt;\n";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}</a:t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echo "&lt;/ul&gt;\n";</a:t>
            </a:r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$result-&gt;free();</a:t>
            </a:r>
            <a:br>
              <a:rPr lang="it-IT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$mysqli-&gt;close();</a:t>
            </a:r>
            <a:endParaRPr lang="en-US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noProof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?&gt;</a:t>
            </a:r>
            <a:endParaRPr lang="it-IT" sz="1600" noProof="1" smtClean="0">
              <a:solidFill>
                <a:srgbClr val="0070C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813" y="1008000"/>
            <a:ext cx="83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Qui usiamo l’estensione </a:t>
            </a:r>
            <a:r>
              <a:rPr lang="it-IT" dirty="0" err="1" smtClean="0"/>
              <a:t>MySQLi</a:t>
            </a:r>
            <a:r>
              <a:rPr lang="it-IT" dirty="0" smtClean="0"/>
              <a:t> </a:t>
            </a:r>
            <a:r>
              <a:rPr lang="mr-IN" dirty="0" smtClean="0"/>
              <a:t>–</a:t>
            </a:r>
            <a:r>
              <a:rPr lang="it-IT" dirty="0"/>
              <a:t> </a:t>
            </a:r>
            <a:r>
              <a:rPr lang="it-IT" sz="1400" dirty="0"/>
              <a:t>vedi </a:t>
            </a:r>
            <a:r>
              <a:rPr lang="it-IT" sz="1400" dirty="0">
                <a:solidFill>
                  <a:srgbClr val="C00000"/>
                </a:solidFill>
              </a:rPr>
              <a:t>http://</a:t>
            </a:r>
            <a:r>
              <a:rPr lang="it-IT" sz="1400" dirty="0" err="1">
                <a:solidFill>
                  <a:srgbClr val="C00000"/>
                </a:solidFill>
              </a:rPr>
              <a:t>php.net</a:t>
            </a:r>
            <a:r>
              <a:rPr lang="it-IT" sz="1400" dirty="0">
                <a:solidFill>
                  <a:srgbClr val="C00000"/>
                </a:solidFill>
              </a:rPr>
              <a:t>/</a:t>
            </a:r>
            <a:r>
              <a:rPr lang="it-IT" sz="1400" dirty="0" err="1">
                <a:solidFill>
                  <a:srgbClr val="C00000"/>
                </a:solidFill>
              </a:rPr>
              <a:t>manual</a:t>
            </a:r>
            <a:r>
              <a:rPr lang="it-IT" sz="1400" dirty="0">
                <a:solidFill>
                  <a:srgbClr val="C00000"/>
                </a:solidFill>
              </a:rPr>
              <a:t>/en/</a:t>
            </a:r>
            <a:r>
              <a:rPr lang="it-IT" sz="1400" dirty="0" err="1">
                <a:solidFill>
                  <a:srgbClr val="C00000"/>
                </a:solidFill>
              </a:rPr>
              <a:t>mysqli.examples-basic.php</a:t>
            </a:r>
            <a:endParaRPr lang="it-IT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07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813" y="1493315"/>
            <a:ext cx="8280000" cy="501675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noProof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&lt;?php. </a:t>
            </a:r>
            <a:r>
              <a:rPr lang="en-US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Usiamo il database opus2017, tabella BSC</a:t>
            </a:r>
          </a:p>
          <a:p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$mysqli = new </a:t>
            </a:r>
            <a:r>
              <a:rPr lang="en-US" sz="1600" noProof="1">
                <a:latin typeface="Consolas" charset="0"/>
                <a:ea typeface="Consolas" charset="0"/>
                <a:cs typeface="Consolas" charset="0"/>
              </a:rPr>
              <a:t>mysqli('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localhost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opos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opuspass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', </a:t>
            </a:r>
            <a:r>
              <a:rPr lang="en-US" sz="1600" noProof="1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1600" noProof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opus2017</a:t>
            </a:r>
            <a:r>
              <a:rPr lang="en-US" sz="1600" noProof="1" smtClean="0">
                <a:latin typeface="Consolas" charset="0"/>
                <a:ea typeface="Consolas" charset="0"/>
                <a:cs typeface="Consolas" charset="0"/>
              </a:rPr>
              <a:t>');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$sql = "</a:t>
            </a:r>
            <a:r>
              <a:rPr lang="it-IT" sz="1600" noProof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SELECT name, ra, de, vmag FROM</a:t>
            </a:r>
            <a:r>
              <a:rPr lang="it-IT" sz="1600" noProof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600" noProof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BSC ORDER BY vmag LIMIT </a:t>
            </a:r>
            <a:r>
              <a:rPr lang="it-IT" sz="1600" noProof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8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";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$result = $mysqli-&gt;query($sql);</a:t>
            </a:r>
          </a:p>
          <a:p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echo "&lt;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table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&gt;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&lt;tr&gt;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\n";</a:t>
            </a:r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while 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($finfo = $result-&gt;fetch_field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())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 echo 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'&lt;th&gt;'. $finfo-&gt;name .'&lt;/th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&gt;';   </a:t>
            </a:r>
            <a:r>
              <a:rPr lang="it-IT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i nomi dei campi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echo 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'&lt;/tr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&gt;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while ($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star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= $result-&gt;fetch_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row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()) {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it-IT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le righe con i dati</a:t>
            </a:r>
          </a:p>
          <a:p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echo </a:t>
            </a:r>
            <a:r>
              <a:rPr lang="mr-IN" sz="1600" noProof="1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&lt;tr&gt;\n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 foreach 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($row as $value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)</a:t>
            </a:r>
            <a:endParaRPr lang="it-IT" sz="1600" noProof="1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   echo </a:t>
            </a:r>
            <a:r>
              <a:rPr lang="mr-IN" sz="1600" noProof="1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&lt;td </a:t>
            </a:r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nowrap&gt;$value&lt;/td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&gt;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  echo "&lt;/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tr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&gt;\n";</a:t>
            </a:r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>
                <a:latin typeface="Consolas" charset="0"/>
                <a:ea typeface="Consolas" charset="0"/>
                <a:cs typeface="Consolas" charset="0"/>
              </a:rPr>
              <a:t>}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mr-IN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echo "&lt;/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tr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&gt;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&lt;/table&gt;</a:t>
            </a:r>
            <a:r>
              <a:rPr lang="mr-IN" sz="1600" noProof="1" smtClean="0">
                <a:latin typeface="Consolas" charset="0"/>
                <a:ea typeface="Consolas" charset="0"/>
                <a:cs typeface="Consolas" charset="0"/>
              </a:rPr>
              <a:t>\n";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it-IT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fine della tabella</a:t>
            </a:r>
          </a:p>
          <a:p>
            <a:endParaRPr lang="it-IT" sz="1600" noProof="1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$result-&gt;free();   </a:t>
            </a:r>
            <a:r>
              <a:rPr lang="it-IT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puliamo l’oggetto con i dati</a:t>
            </a: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it-IT" sz="1600" noProof="1" smtClean="0">
                <a:latin typeface="Consolas" charset="0"/>
                <a:ea typeface="Consolas" charset="0"/>
                <a:cs typeface="Consolas" charset="0"/>
              </a:rPr>
            </a:br>
            <a:r>
              <a:rPr lang="it-IT" sz="1600" noProof="1" smtClean="0">
                <a:latin typeface="Consolas" charset="0"/>
                <a:ea typeface="Consolas" charset="0"/>
                <a:cs typeface="Consolas" charset="0"/>
              </a:rPr>
              <a:t>$mysqli-&gt;close();  </a:t>
            </a:r>
            <a:r>
              <a:rPr lang="it-IT" sz="1600" noProof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// chiudiamo la connessione con il server</a:t>
            </a:r>
            <a:endParaRPr lang="en-US" sz="1600" noProof="1" smtClean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noProof="1" smtClean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?&gt;</a:t>
            </a:r>
            <a:endParaRPr lang="it-IT" sz="1600" noProof="1" smtClean="0">
              <a:solidFill>
                <a:srgbClr val="0070C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da PHP </a:t>
            </a:r>
            <a:r>
              <a:rPr lang="mr-IN" sz="4000" dirty="0" smtClean="0"/>
              <a:t>–</a:t>
            </a:r>
            <a:r>
              <a:rPr lang="it-IT" sz="4000" dirty="0" smtClean="0"/>
              <a:t>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8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539813" y="1008000"/>
            <a:ext cx="83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</a:t>
            </a:r>
            <a:r>
              <a:rPr lang="it-IT" dirty="0" smtClean="0"/>
              <a:t>atalogo di stelle brillanti BSC </a:t>
            </a:r>
            <a:r>
              <a:rPr lang="mr-IN" dirty="0" smtClean="0"/>
              <a:t>–</a:t>
            </a:r>
            <a:r>
              <a:rPr lang="it-IT" dirty="0"/>
              <a:t> </a:t>
            </a:r>
            <a:r>
              <a:rPr lang="it-IT" dirty="0" smtClean="0"/>
              <a:t>vedi esempio di pagina web in seguito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94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web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9</a:t>
            </a:fld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432000" y="1008000"/>
            <a:ext cx="8280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</a:t>
            </a:r>
            <a:r>
              <a:rPr lang="it-IT" dirty="0" smtClean="0"/>
              <a:t> componenti base di un sito web moderno sono tipicamente </a:t>
            </a:r>
            <a:r>
              <a:rPr lang="it-IT" b="1" dirty="0" smtClean="0">
                <a:solidFill>
                  <a:srgbClr val="C00000"/>
                </a:solidFill>
              </a:rPr>
              <a:t>4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61938" y="1849136"/>
            <a:ext cx="6373771" cy="42054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t-IT" sz="2800" dirty="0" smtClean="0">
                <a:solidFill>
                  <a:srgbClr val="C00000"/>
                </a:solidFill>
              </a:rPr>
              <a:t>Sito Web</a:t>
            </a:r>
            <a:endParaRPr lang="it-IT" sz="2800" dirty="0">
              <a:solidFill>
                <a:srgbClr val="C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68136" y="2956835"/>
            <a:ext cx="2664000" cy="910016"/>
          </a:xfrm>
          <a:prstGeom prst="round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CSS3</a:t>
            </a:r>
          </a:p>
          <a:p>
            <a:pPr algn="ctr"/>
            <a:r>
              <a:rPr lang="it-IT" sz="2000" dirty="0" smtClean="0"/>
              <a:t>Apparenza</a:t>
            </a:r>
            <a:endParaRPr lang="it-IT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1868136" y="4557027"/>
            <a:ext cx="2664000" cy="910016"/>
          </a:xfrm>
          <a:prstGeom prst="round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HTML5</a:t>
            </a:r>
          </a:p>
          <a:p>
            <a:pPr algn="ctr"/>
            <a:r>
              <a:rPr lang="it-IT" sz="2000" dirty="0" smtClean="0"/>
              <a:t>Scheletro</a:t>
            </a:r>
            <a:endParaRPr lang="it-IT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4955466" y="4386768"/>
            <a:ext cx="2664000" cy="1250535"/>
          </a:xfrm>
          <a:prstGeom prst="round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>
            <a:spAutoFit/>
          </a:bodyPr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PHP</a:t>
            </a:r>
          </a:p>
          <a:p>
            <a:pPr algn="ctr"/>
            <a:r>
              <a:rPr lang="it-IT" sz="2000" dirty="0" smtClean="0"/>
              <a:t>Operazioni lato server</a:t>
            </a:r>
            <a:endParaRPr lang="it-IT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4955466" y="2956835"/>
            <a:ext cx="2664000" cy="910016"/>
          </a:xfrm>
          <a:prstGeom prst="round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JavaScript</a:t>
            </a:r>
          </a:p>
          <a:p>
            <a:pPr algn="ctr"/>
            <a:r>
              <a:rPr lang="it-IT" sz="2000" dirty="0" smtClean="0"/>
              <a:t>Gestione contenuti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22027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</a:t>
            </a:r>
            <a:r>
              <a:rPr lang="it-IT" sz="4000" dirty="0" smtClean="0"/>
              <a:t>: accesso web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10</a:t>
            </a:fld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432000" y="1008000"/>
            <a:ext cx="8280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Uso di JavaScript e AJAX per accedere ai dati: da file e da database</a:t>
            </a:r>
            <a:endParaRPr 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540000" y="1609861"/>
            <a:ext cx="827953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usarlo sul proprio PC abbiamo bisogno di avere un </a:t>
            </a:r>
            <a:r>
              <a:rPr lang="it-IT" dirty="0" smtClean="0">
                <a:solidFill>
                  <a:srgbClr val="C00000"/>
                </a:solidFill>
              </a:rPr>
              <a:t>web-server</a:t>
            </a:r>
            <a:r>
              <a:rPr lang="it-IT" dirty="0" smtClean="0"/>
              <a:t> attivo con </a:t>
            </a:r>
            <a:r>
              <a:rPr lang="it-IT" dirty="0" smtClean="0">
                <a:solidFill>
                  <a:srgbClr val="C00000"/>
                </a:solidFill>
              </a:rPr>
              <a:t>PHP</a:t>
            </a:r>
            <a:r>
              <a:rPr lang="it-IT" dirty="0" smtClean="0"/>
              <a:t> abilitato. Va anche verificata la configurazione necessaria per poter accedere ai dati. Negli esempi si assume: DB=</a:t>
            </a:r>
            <a:r>
              <a:rPr lang="it-IT" dirty="0" smtClean="0">
                <a:solidFill>
                  <a:srgbClr val="C00000"/>
                </a:solidFill>
              </a:rPr>
              <a:t>opus2017</a:t>
            </a:r>
            <a:r>
              <a:rPr lang="it-IT" dirty="0" smtClean="0"/>
              <a:t> Utente=</a:t>
            </a:r>
            <a:r>
              <a:rPr lang="it-IT" dirty="0" smtClean="0">
                <a:solidFill>
                  <a:srgbClr val="C00000"/>
                </a:solidFill>
              </a:rPr>
              <a:t>opus</a:t>
            </a:r>
            <a:r>
              <a:rPr lang="it-IT" dirty="0" smtClean="0"/>
              <a:t> Password=</a:t>
            </a:r>
            <a:r>
              <a:rPr lang="it-IT" dirty="0" err="1" smtClean="0">
                <a:solidFill>
                  <a:srgbClr val="C00000"/>
                </a:solidFill>
              </a:rPr>
              <a:t>opuspass</a:t>
            </a:r>
            <a:endParaRPr lang="it-IT" dirty="0">
              <a:solidFill>
                <a:srgbClr val="C00000"/>
              </a:solidFill>
            </a:endParaRPr>
          </a:p>
          <a:p>
            <a:r>
              <a:rPr lang="it-IT" sz="2000" b="1" dirty="0" smtClean="0">
                <a:solidFill>
                  <a:srgbClr val="C00000"/>
                </a:solidFill>
              </a:rPr>
              <a:t>Vedere i file qui sotto (presenti sul sito di riferimento)</a:t>
            </a:r>
            <a:r>
              <a:rPr lang="it-IT" sz="2000" dirty="0" smtClean="0"/>
              <a:t>.</a:t>
            </a:r>
          </a:p>
          <a:p>
            <a:endParaRPr lang="it-IT" sz="2000" dirty="0"/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 smtClean="0">
                <a:hlinkClick r:id="rId2"/>
              </a:rPr>
              <a:t>index.html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Pagina di </a:t>
            </a:r>
            <a:r>
              <a:rPr lang="it-IT" dirty="0" err="1" smtClean="0"/>
              <a:t>query</a:t>
            </a:r>
            <a:r>
              <a:rPr lang="it-IT" dirty="0" smtClean="0"/>
              <a:t> + visione tabella</a:t>
            </a:r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 smtClean="0">
                <a:hlinkClick r:id="rId3"/>
              </a:rPr>
              <a:t>plot.html</a:t>
            </a:r>
            <a:r>
              <a:rPr lang="it-IT" sz="2000" dirty="0" smtClean="0"/>
              <a:t> e </a:t>
            </a:r>
            <a:r>
              <a:rPr lang="it-IT" sz="2000" dirty="0" err="1" smtClean="0">
                <a:hlinkClick r:id="rId4"/>
              </a:rPr>
              <a:t>histo.htlm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Pagina di </a:t>
            </a:r>
            <a:r>
              <a:rPr lang="it-IT" dirty="0" err="1" smtClean="0"/>
              <a:t>query</a:t>
            </a:r>
            <a:r>
              <a:rPr lang="it-IT" dirty="0" smtClean="0"/>
              <a:t> + visione grafico “</a:t>
            </a:r>
            <a:r>
              <a:rPr lang="it-IT" i="1" dirty="0" err="1" smtClean="0"/>
              <a:t>scatter</a:t>
            </a:r>
            <a:r>
              <a:rPr lang="it-IT" i="1" dirty="0" smtClean="0"/>
              <a:t> plot</a:t>
            </a:r>
            <a:r>
              <a:rPr lang="it-IT" dirty="0" smtClean="0"/>
              <a:t>” e istogramma</a:t>
            </a:r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>
                <a:hlinkClick r:id="rId5"/>
              </a:rPr>
              <a:t>c</a:t>
            </a:r>
            <a:r>
              <a:rPr lang="it-IT" sz="2000" dirty="0" err="1" smtClean="0">
                <a:hlinkClick r:id="rId5"/>
              </a:rPr>
              <a:t>ielo.html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Pagina di </a:t>
            </a:r>
            <a:r>
              <a:rPr lang="it-IT" dirty="0" err="1" smtClean="0"/>
              <a:t>query</a:t>
            </a:r>
            <a:r>
              <a:rPr lang="it-IT" dirty="0" smtClean="0"/>
              <a:t> + visione sulla sfera celeste</a:t>
            </a:r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 smtClean="0">
                <a:hlinkClick r:id="rId6"/>
              </a:rPr>
              <a:t>stile.css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File di stile</a:t>
            </a:r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 smtClean="0">
                <a:hlinkClick r:id="rId7"/>
              </a:rPr>
              <a:t>ajax_query.js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Funzioni di trasferimento dei dati dal DB server alla pagina web</a:t>
            </a:r>
          </a:p>
          <a:p>
            <a:pPr marL="285750" indent="-285750">
              <a:buFont typeface="Wingdings" charset="2"/>
              <a:buChar char="§"/>
            </a:pPr>
            <a:r>
              <a:rPr lang="it-IT" sz="2000" dirty="0" err="1" smtClean="0">
                <a:hlinkClick r:id="rId8"/>
              </a:rPr>
              <a:t>query_bsc.php</a:t>
            </a:r>
            <a:endParaRPr lang="it-IT" sz="2000" dirty="0" smtClean="0"/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Programma per effettuare la </a:t>
            </a:r>
            <a:r>
              <a:rPr lang="it-IT" dirty="0" err="1" smtClean="0">
                <a:solidFill>
                  <a:srgbClr val="C00000"/>
                </a:solidFill>
              </a:rPr>
              <a:t>query</a:t>
            </a:r>
            <a:r>
              <a:rPr lang="it-IT" dirty="0" smtClean="0">
                <a:solidFill>
                  <a:srgbClr val="C00000"/>
                </a:solidFill>
              </a:rPr>
              <a:t> locale</a:t>
            </a:r>
            <a:r>
              <a:rPr lang="it-IT" dirty="0" smtClean="0"/>
              <a:t> sul DB server</a:t>
            </a:r>
          </a:p>
        </p:txBody>
      </p:sp>
    </p:spTree>
    <p:extLst>
      <p:ext uri="{BB962C8B-B14F-4D97-AF65-F5344CB8AC3E}">
        <p14:creationId xmlns:p14="http://schemas.microsoft.com/office/powerpoint/2010/main" val="921141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Visualizzazione grafica dei dati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11</a:t>
            </a:fld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432000" y="1080000"/>
            <a:ext cx="8280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Alcune risorse JavaScript per creare grafici in pagine WEB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540000" y="1873866"/>
            <a:ext cx="8280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err="1" smtClean="0"/>
              <a:t>amCharts</a:t>
            </a:r>
            <a:r>
              <a:rPr lang="it-IT" sz="2800" dirty="0"/>
              <a:t>: </a:t>
            </a:r>
            <a:r>
              <a:rPr lang="it-IT" sz="2800" dirty="0">
                <a:hlinkClick r:id="rId2"/>
              </a:rPr>
              <a:t>https://www.amcharts.com</a:t>
            </a:r>
            <a:r>
              <a:rPr lang="it-IT" sz="2800" dirty="0" smtClean="0">
                <a:hlinkClick r:id="rId2"/>
              </a:rPr>
              <a:t>/</a:t>
            </a:r>
            <a:endParaRPr lang="it-IT" sz="2800" dirty="0" smtClean="0"/>
          </a:p>
          <a:p>
            <a:pPr marL="814950" lvl="1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Vedi pagina esempi: </a:t>
            </a:r>
            <a:r>
              <a:rPr lang="it-IT" sz="2400" dirty="0" err="1">
                <a:hlinkClick r:id="rId3"/>
              </a:rPr>
              <a:t>https</a:t>
            </a:r>
            <a:r>
              <a:rPr lang="it-IT" sz="2400" dirty="0">
                <a:hlinkClick r:id="rId3"/>
              </a:rPr>
              <a:t>://</a:t>
            </a:r>
            <a:r>
              <a:rPr lang="it-IT" sz="2400" dirty="0" err="1">
                <a:hlinkClick r:id="rId3"/>
              </a:rPr>
              <a:t>www.amcharts.com</a:t>
            </a:r>
            <a:r>
              <a:rPr lang="it-IT" sz="2400" dirty="0">
                <a:hlinkClick r:id="rId3"/>
              </a:rPr>
              <a:t>/</a:t>
            </a:r>
            <a:r>
              <a:rPr lang="it-IT" sz="2400" dirty="0" err="1">
                <a:hlinkClick r:id="rId3"/>
              </a:rPr>
              <a:t>demos</a:t>
            </a:r>
            <a:r>
              <a:rPr lang="it-IT" sz="2400" dirty="0">
                <a:hlinkClick r:id="rId3"/>
              </a:rPr>
              <a:t>/</a:t>
            </a:r>
            <a:endParaRPr lang="it-IT" sz="2400" dirty="0" smtClean="0"/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err="1" smtClean="0"/>
              <a:t>Plotly.js</a:t>
            </a:r>
            <a:r>
              <a:rPr lang="it-IT" sz="2800" dirty="0"/>
              <a:t>: </a:t>
            </a:r>
            <a:r>
              <a:rPr lang="it-IT" sz="2800" dirty="0" err="1">
                <a:hlinkClick r:id="rId4"/>
              </a:rPr>
              <a:t>https</a:t>
            </a:r>
            <a:r>
              <a:rPr lang="it-IT" sz="2800" dirty="0">
                <a:hlinkClick r:id="rId4"/>
              </a:rPr>
              <a:t>://</a:t>
            </a:r>
            <a:r>
              <a:rPr lang="it-IT" sz="2800" dirty="0" err="1">
                <a:hlinkClick r:id="rId4"/>
              </a:rPr>
              <a:t>plot.ly</a:t>
            </a:r>
            <a:r>
              <a:rPr lang="it-IT" sz="2800" dirty="0">
                <a:hlinkClick r:id="rId4"/>
              </a:rPr>
              <a:t>/</a:t>
            </a:r>
            <a:r>
              <a:rPr lang="it-IT" sz="2800" dirty="0" err="1">
                <a:hlinkClick r:id="rId4"/>
              </a:rPr>
              <a:t>javascript</a:t>
            </a:r>
            <a:r>
              <a:rPr lang="it-IT" sz="2800" dirty="0">
                <a:hlinkClick r:id="rId4"/>
              </a:rPr>
              <a:t>/</a:t>
            </a:r>
            <a:endParaRPr lang="it-IT" sz="2800" dirty="0" smtClean="0"/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D3.js</a:t>
            </a:r>
            <a:r>
              <a:rPr lang="it-IT" sz="2800" dirty="0"/>
              <a:t>: </a:t>
            </a:r>
            <a:r>
              <a:rPr lang="it-IT" sz="2800" dirty="0" err="1">
                <a:hlinkClick r:id="rId5"/>
              </a:rPr>
              <a:t>https</a:t>
            </a:r>
            <a:r>
              <a:rPr lang="it-IT" sz="2800" dirty="0">
                <a:hlinkClick r:id="rId5"/>
              </a:rPr>
              <a:t>://d3js.org/</a:t>
            </a:r>
            <a:endParaRPr lang="it-IT" sz="2800" dirty="0" smtClean="0"/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err="1"/>
              <a:t>Flot</a:t>
            </a:r>
            <a:r>
              <a:rPr lang="it-IT" sz="2800" dirty="0"/>
              <a:t>: </a:t>
            </a:r>
            <a:r>
              <a:rPr lang="it-IT" sz="2800" dirty="0">
                <a:hlinkClick r:id="rId6"/>
              </a:rPr>
              <a:t>http://www.flotcharts.org</a:t>
            </a:r>
            <a:r>
              <a:rPr lang="it-IT" sz="2800" dirty="0" smtClean="0">
                <a:hlinkClick r:id="rId6"/>
              </a:rPr>
              <a:t>/</a:t>
            </a:r>
            <a:endParaRPr lang="it-IT" sz="2800" dirty="0" smtClean="0"/>
          </a:p>
          <a:p>
            <a:pPr marL="357750" indent="-35775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mr-IN" sz="2800" dirty="0" smtClean="0"/>
              <a:t>…</a:t>
            </a:r>
            <a:endParaRPr lang="it-IT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04567" y="5991721"/>
            <a:ext cx="5053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Google: </a:t>
            </a:r>
            <a:r>
              <a:rPr lang="it-IT" sz="2400" i="1" dirty="0" err="1">
                <a:solidFill>
                  <a:srgbClr val="C00000"/>
                </a:solidFill>
              </a:rPr>
              <a:t>javascript</a:t>
            </a:r>
            <a:r>
              <a:rPr lang="it-IT" sz="2400" i="1" dirty="0">
                <a:solidFill>
                  <a:srgbClr val="C00000"/>
                </a:solidFill>
              </a:rPr>
              <a:t> </a:t>
            </a:r>
            <a:r>
              <a:rPr lang="it-IT" sz="2400" i="1" dirty="0" err="1">
                <a:solidFill>
                  <a:srgbClr val="C00000"/>
                </a:solidFill>
              </a:rPr>
              <a:t>plotting</a:t>
            </a:r>
            <a:r>
              <a:rPr lang="it-IT" sz="2400" i="1" dirty="0">
                <a:solidFill>
                  <a:srgbClr val="C00000"/>
                </a:solidFill>
              </a:rPr>
              <a:t> </a:t>
            </a:r>
            <a:r>
              <a:rPr lang="it-IT" sz="2400" i="1" dirty="0" err="1">
                <a:solidFill>
                  <a:srgbClr val="C00000"/>
                </a:solidFill>
              </a:rPr>
              <a:t>library</a:t>
            </a:r>
            <a:endParaRPr lang="it-IT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301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ustom 18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007AA9"/>
      </a:hlink>
      <a:folHlink>
        <a:srgbClr val="007AA8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ustom 17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77A1BB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10187</TotalTime>
  <Words>766</Words>
  <Application>Microsoft Macintosh PowerPoint</Application>
  <PresentationFormat>On-screen Show (4:3)</PresentationFormat>
  <Paragraphs>159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Cambria</vt:lpstr>
      <vt:lpstr>Consolas</vt:lpstr>
      <vt:lpstr>Franklin Gothic Book</vt:lpstr>
      <vt:lpstr>Wingdings</vt:lpstr>
      <vt:lpstr>Crop</vt:lpstr>
      <vt:lpstr>1_Crop</vt:lpstr>
      <vt:lpstr>Introduzione ai database relazionali</vt:lpstr>
      <vt:lpstr>DBMS: componenti</vt:lpstr>
      <vt:lpstr>DBMS: Accessibilità</vt:lpstr>
      <vt:lpstr>DBMS: accesso da C</vt:lpstr>
      <vt:lpstr>DBMS: accesso da C</vt:lpstr>
      <vt:lpstr>DBMS: accesso da Python</vt:lpstr>
      <vt:lpstr>DBMS: accesso da PHP</vt:lpstr>
      <vt:lpstr>DBMS: accesso da PHP – 2</vt:lpstr>
      <vt:lpstr>DBMS: accesso web</vt:lpstr>
      <vt:lpstr>DBMS: accesso web</vt:lpstr>
      <vt:lpstr>Visualizzazione grafica dei dati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e Banche</dc:title>
  <dc:creator>Microsoft Office User</dc:creator>
  <cp:lastModifiedBy>Microsoft Office User</cp:lastModifiedBy>
  <cp:revision>304</cp:revision>
  <cp:lastPrinted>2017-10-27T08:40:58Z</cp:lastPrinted>
  <dcterms:created xsi:type="dcterms:W3CDTF">2017-04-06T14:39:06Z</dcterms:created>
  <dcterms:modified xsi:type="dcterms:W3CDTF">2017-10-27T15:17:58Z</dcterms:modified>
</cp:coreProperties>
</file>