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54" r:id="rId1"/>
    <p:sldMasterId id="2147483966" r:id="rId2"/>
  </p:sldMasterIdLst>
  <p:notesMasterIdLst>
    <p:notesMasterId r:id="rId38"/>
  </p:notesMasterIdLst>
  <p:handoutMasterIdLst>
    <p:handoutMasterId r:id="rId39"/>
  </p:handoutMasterIdLst>
  <p:sldIdLst>
    <p:sldId id="269" r:id="rId3"/>
    <p:sldId id="312" r:id="rId4"/>
    <p:sldId id="270" r:id="rId5"/>
    <p:sldId id="313" r:id="rId6"/>
    <p:sldId id="257" r:id="rId7"/>
    <p:sldId id="302" r:id="rId8"/>
    <p:sldId id="262" r:id="rId9"/>
    <p:sldId id="303" r:id="rId10"/>
    <p:sldId id="305" r:id="rId11"/>
    <p:sldId id="306" r:id="rId12"/>
    <p:sldId id="335" r:id="rId13"/>
    <p:sldId id="330" r:id="rId14"/>
    <p:sldId id="304" r:id="rId15"/>
    <p:sldId id="310" r:id="rId16"/>
    <p:sldId id="309" r:id="rId17"/>
    <p:sldId id="318" r:id="rId18"/>
    <p:sldId id="319" r:id="rId19"/>
    <p:sldId id="317" r:id="rId20"/>
    <p:sldId id="316" r:id="rId21"/>
    <p:sldId id="320" r:id="rId22"/>
    <p:sldId id="314" r:id="rId23"/>
    <p:sldId id="311" r:id="rId24"/>
    <p:sldId id="321" r:id="rId25"/>
    <p:sldId id="324" r:id="rId26"/>
    <p:sldId id="322" r:id="rId27"/>
    <p:sldId id="325" r:id="rId28"/>
    <p:sldId id="323" r:id="rId29"/>
    <p:sldId id="326" r:id="rId30"/>
    <p:sldId id="333" r:id="rId31"/>
    <p:sldId id="334" r:id="rId32"/>
    <p:sldId id="327" r:id="rId33"/>
    <p:sldId id="328" r:id="rId34"/>
    <p:sldId id="329" r:id="rId35"/>
    <p:sldId id="331" r:id="rId36"/>
    <p:sldId id="33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59"/>
    <p:restoredTop sz="95701"/>
  </p:normalViewPr>
  <p:slideViewPr>
    <p:cSldViewPr snapToGrid="0" snapToObjects="1">
      <p:cViewPr>
        <p:scale>
          <a:sx n="132" d="100"/>
          <a:sy n="132" d="100"/>
        </p:scale>
        <p:origin x="8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01510-734D-784D-8665-FAE84623AB21}" type="datetime1">
              <a:rPr lang="it-IT" smtClean="0"/>
              <a:t>27/10/17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2EA40-54AA-C74F-BF53-D1420F9EB49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080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4944E-837D-724C-A516-DE826A827830}" type="datetime1">
              <a:rPr lang="it-IT" smtClean="0"/>
              <a:t>27/10/17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88D5C-BD02-A248-9E13-498B962D3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532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CC8718F-39BC-E947-A74B-6E76311DC07E}" type="datetime1">
              <a:rPr lang="it-IT" smtClean="0"/>
              <a:t>27/10/17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97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D958C8-42D1-3941-A530-5A55D1188C31}" type="datetime1">
              <a:rPr lang="it-IT" smtClean="0"/>
              <a:t>27/10/17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AEDCE3-5732-1C49-AF06-ABFCCBD243ED}" type="datetime1">
              <a:rPr lang="it-IT" smtClean="0"/>
              <a:t>27/10/17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488D5C-BD02-A248-9E13-498B962D33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18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1D6D117-F0C2-A940-9535-5F4ED143AE1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C67B6-41B3-F148-A00F-44369947A424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EAC354-B452-D645-ADED-1D5EDE6630A1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DC14E-9085-A241-B2A4-8A4F03F661BC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D399-833E-3E4B-9F4D-8BF448C0740A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E6CE-E132-D24A-9A57-704E020961F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8D37-990A-9E43-8F11-926C35B12169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2C441A-4CEE-A84B-9BF2-AD802F77808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7CE250-0D8C-E049-B9E2-BBE39A7D929B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C3F2-DA76-284F-803F-BF53D8CC764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E70F-4C6C-6B47-A20F-93C7BFE10E11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C339EEF-8B16-BF45-A9B3-98A15C2D8A8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C737-4FB2-A44F-91B0-5095BFF5A8FF}" type="datetime1">
              <a:rPr lang="it-IT" smtClean="0"/>
              <a:t>27/10/17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CA842C-1167-FB4E-A1B7-6E3612FE4C20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7775-E551-AC42-BB9F-1CA03E41234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A4E-B00E-B14E-9F10-CA9E72D2CED2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F64A7-F27F-BD45-AA30-6F1F856B6318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265D-B0E3-BB45-A482-56F52DB867FE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8617EB-B5B4-3846-AF15-15F36627E8A7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BFE13E-A351-CA40-875B-1B41E9A8251A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29D3-5A1B-394F-A2CB-AA03CDAA81A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5D69E-290A-2A41-8C6C-00315E9935E0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1AE1659E-3751-7149-A51C-AFCFCBA897BF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564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854" r:id="rId12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E6238F9D-096F-5244-9117-F6F948F2E8CD}" type="datetime1">
              <a:rPr lang="it-IT" smtClean="0"/>
              <a:t>27/10/17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59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ransition spd="slow">
    <p:push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icastro@iasfbo.inaf.it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ross.iasfbo.inaf.it/opusfacere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sql.com/" TargetMode="External"/><Relationship Id="rId4" Type="http://schemas.openxmlformats.org/officeDocument/2006/relationships/hyperlink" Target="https://dev.mysql.com/" TargetMode="External"/><Relationship Id="rId5" Type="http://schemas.openxmlformats.org/officeDocument/2006/relationships/hyperlink" Target="http://mariadb.org/" TargetMode="External"/><Relationship Id="rId6" Type="http://schemas.openxmlformats.org/officeDocument/2006/relationships/hyperlink" Target="http://www.postgresql.org/" TargetMode="External"/><Relationship Id="rId7" Type="http://schemas.openxmlformats.org/officeDocument/2006/relationships/hyperlink" Target="http://www.sqlite.org/" TargetMode="External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ev.mysql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.mysql.com/doc/refman/5.7/en/mysql-installer.html" TargetMode="External"/><Relationship Id="rId3" Type="http://schemas.openxmlformats.org/officeDocument/2006/relationships/hyperlink" Target="https://dev.mysql.com/doc/refman/5.7/en/mysql-installer-setup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ss.iasfbo.inaf.it/opusfacere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3236" y="2242977"/>
            <a:ext cx="7405418" cy="2557623"/>
          </a:xfrm>
        </p:spPr>
        <p:txBody>
          <a:bodyPr>
            <a:spAutoFit/>
          </a:bodyPr>
          <a:lstStyle/>
          <a:p>
            <a:r>
              <a:rPr lang="it-IT" dirty="0" smtClean="0"/>
              <a:t>Introduzione ai database relazionali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3236" y="4811917"/>
            <a:ext cx="7405418" cy="988540"/>
          </a:xfrm>
        </p:spPr>
        <p:txBody>
          <a:bodyPr wrap="square">
            <a:spAutoFit/>
          </a:bodyPr>
          <a:lstStyle/>
          <a:p>
            <a:r>
              <a:rPr lang="it-IT" dirty="0" smtClean="0"/>
              <a:t>Base dati e tecniche di utilizzo in ambito scientifico </a:t>
            </a:r>
            <a:r>
              <a:rPr lang="mr-IN" dirty="0" smtClean="0"/>
              <a:t>–</a:t>
            </a:r>
            <a:r>
              <a:rPr lang="it-IT" dirty="0" smtClean="0"/>
              <a:t> parte 2</a:t>
            </a:r>
          </a:p>
          <a:p>
            <a:r>
              <a:rPr lang="it-IT" i="1" dirty="0" smtClean="0"/>
              <a:t>Opus </a:t>
            </a:r>
            <a:r>
              <a:rPr lang="it-IT" i="1" dirty="0" err="1" smtClean="0"/>
              <a:t>Facere</a:t>
            </a:r>
            <a:r>
              <a:rPr lang="it-IT" i="1" dirty="0" smtClean="0"/>
              <a:t> – INAF Bologna</a:t>
            </a:r>
          </a:p>
          <a:p>
            <a:r>
              <a:rPr lang="it-IT" sz="1600" i="1" dirty="0" smtClean="0">
                <a:hlinkClick r:id="rId3"/>
              </a:rPr>
              <a:t>nicastro@iasfbo.inaf.it</a:t>
            </a:r>
            <a:endParaRPr lang="it-IT" sz="1600" i="1" dirty="0"/>
          </a:p>
        </p:txBody>
      </p:sp>
      <p:pic>
        <p:nvPicPr>
          <p:cNvPr id="4" name="Immagine 5" descr="icon_d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03" y="495565"/>
            <a:ext cx="806185" cy="8061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383" y="6084054"/>
            <a:ext cx="383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5"/>
              </a:rPr>
              <a:t>http://</a:t>
            </a:r>
            <a:r>
              <a:rPr lang="it-IT" dirty="0" err="1">
                <a:hlinkClick r:id="rId5"/>
              </a:rPr>
              <a:t>ross.iasfbo.inaf.it</a:t>
            </a:r>
            <a:r>
              <a:rPr lang="it-IT" dirty="0">
                <a:hlinkClick r:id="rId5"/>
              </a:rPr>
              <a:t>/</a:t>
            </a:r>
            <a:r>
              <a:rPr lang="it-IT" dirty="0" err="1">
                <a:hlinkClick r:id="rId5"/>
              </a:rPr>
              <a:t>opusfacere</a:t>
            </a:r>
            <a:r>
              <a:rPr lang="it-IT" dirty="0">
                <a:hlinkClick r:id="rId5"/>
              </a:rPr>
              <a:t>/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090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Quale usare </a:t>
            </a:r>
            <a:r>
              <a:rPr lang="mr-IN" sz="4000" dirty="0" smtClean="0"/>
              <a:t>–</a:t>
            </a:r>
            <a:r>
              <a:rPr lang="it-IT" sz="4000" dirty="0" smtClean="0"/>
              <a:t> gratuiti</a:t>
            </a:r>
            <a:endParaRPr lang="it-IT" sz="40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0795" y="1711702"/>
            <a:ext cx="8568000" cy="4851237"/>
          </a:xfrm>
          <a:solidFill>
            <a:schemeClr val="bg1">
              <a:lumMod val="85000"/>
            </a:schemeClr>
          </a:solidFill>
        </p:spPr>
        <p:txBody>
          <a:bodyPr wrap="square" tIns="360000" bIns="360000">
            <a:spAutoFit/>
          </a:bodyPr>
          <a:lstStyle/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  <a:hlinkClick r:id="rId3"/>
              </a:rPr>
              <a:t>mysql.com</a:t>
            </a:r>
            <a:r>
              <a:rPr lang="en-US" sz="2400" b="1" dirty="0" smtClean="0">
                <a:solidFill>
                  <a:schemeClr val="tx1"/>
                </a:solidFill>
              </a:rPr>
              <a:t> / </a:t>
            </a:r>
            <a:r>
              <a:rPr lang="en-US" sz="2400" b="1" dirty="0" smtClean="0">
                <a:solidFill>
                  <a:schemeClr val="tx1"/>
                </a:solidFill>
                <a:hlinkClick r:id="rId4"/>
              </a:rPr>
              <a:t>dev.mysql.com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r>
              <a:rPr lang="en-US" sz="2400" b="1" dirty="0" err="1" smtClean="0">
                <a:solidFill>
                  <a:schemeClr val="tx1"/>
                </a:solidFill>
                <a:hlinkClick r:id="rId5"/>
              </a:rPr>
              <a:t>mariadb.org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  <a:hlinkClick r:id="rId6"/>
              </a:rPr>
              <a:t>postgresql.org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endParaRPr lang="en-US" sz="2400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</a:pPr>
            <a:r>
              <a:rPr lang="en-US" sz="2400" b="1" dirty="0" smtClean="0">
                <a:solidFill>
                  <a:schemeClr val="tx1"/>
                </a:solidFill>
                <a:hlinkClick r:id="rId7"/>
              </a:rPr>
              <a:t>sqlite.org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534" y="1809215"/>
            <a:ext cx="1795237" cy="933524"/>
          </a:xfrm>
          <a:prstGeom prst="rect">
            <a:avLst/>
          </a:prstGeom>
        </p:spPr>
      </p:pic>
      <p:pic>
        <p:nvPicPr>
          <p:cNvPr id="13" name="Picture 12" descr="logo_postgresq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742" y="4364125"/>
            <a:ext cx="2242648" cy="780669"/>
          </a:xfrm>
          <a:prstGeom prst="rect">
            <a:avLst/>
          </a:prstGeom>
        </p:spPr>
      </p:pic>
      <p:pic>
        <p:nvPicPr>
          <p:cNvPr id="15" name="Picture 14" descr="SQLite370-400p-whit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11" y="5588555"/>
            <a:ext cx="1716191" cy="810900"/>
          </a:xfrm>
          <a:prstGeom prst="rect">
            <a:avLst/>
          </a:prstGeom>
        </p:spPr>
      </p:pic>
      <p:sp>
        <p:nvSpPr>
          <p:cNvPr id="16" name="Content Placeholder 3"/>
          <p:cNvSpPr txBox="1">
            <a:spLocks/>
          </p:cNvSpPr>
          <p:nvPr/>
        </p:nvSpPr>
        <p:spPr>
          <a:xfrm>
            <a:off x="440795" y="1152000"/>
            <a:ext cx="8460000" cy="432000"/>
          </a:xfrm>
          <a:prstGeom prst="rect">
            <a:avLst/>
          </a:prstGeom>
          <a:ln w="12700"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2800" i="1" dirty="0" err="1" smtClean="0">
                <a:solidFill>
                  <a:schemeClr val="tx1"/>
                </a:solidFill>
              </a:rPr>
              <a:t>en.wikipedia.org</a:t>
            </a:r>
            <a:r>
              <a:rPr lang="en-US" sz="2800" i="1" dirty="0" smtClean="0">
                <a:solidFill>
                  <a:schemeClr val="tx1"/>
                </a:solidFill>
              </a:rPr>
              <a:t>/wiki/</a:t>
            </a:r>
            <a:r>
              <a:rPr lang="en-US" sz="2800" i="1" dirty="0" err="1" smtClean="0">
                <a:solidFill>
                  <a:schemeClr val="tx1"/>
                </a:solidFill>
              </a:rPr>
              <a:t>Relational_database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43" y="3071878"/>
            <a:ext cx="1276847" cy="8484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47482" y="3457989"/>
            <a:ext cx="1161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 smtClean="0">
                <a:solidFill>
                  <a:srgbClr val="002060"/>
                </a:solidFill>
              </a:rPr>
              <a:t>MariaDB</a:t>
            </a:r>
            <a:endParaRPr lang="it-IT" sz="2000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500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Introduzione a </a:t>
            </a:r>
            <a:r>
              <a:rPr lang="it-IT" sz="4000" dirty="0" err="1" smtClean="0"/>
              <a:t>MySQL</a:t>
            </a:r>
            <a:endParaRPr lang="it-IT" sz="4000" dirty="0"/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8504" y="1808212"/>
            <a:ext cx="8280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b="1" dirty="0" smtClean="0">
                <a:solidFill>
                  <a:srgbClr val="000000"/>
                </a:solidFill>
              </a:rPr>
              <a:t>Gratuito</a:t>
            </a:r>
            <a:r>
              <a:rPr lang="it-IT" sz="2000" dirty="0">
                <a:solidFill>
                  <a:srgbClr val="000000"/>
                </a:solidFill>
              </a:rPr>
              <a:t>: versione corrente </a:t>
            </a:r>
            <a:r>
              <a:rPr lang="it-IT" sz="2000" dirty="0" err="1" smtClean="0">
                <a:solidFill>
                  <a:srgbClr val="000000"/>
                </a:solidFill>
              </a:rPr>
              <a:t>MySQL</a:t>
            </a:r>
            <a:r>
              <a:rPr lang="it-IT" sz="2000" dirty="0" smtClean="0">
                <a:solidFill>
                  <a:srgbClr val="000000"/>
                </a:solidFill>
              </a:rPr>
              <a:t> 5.7</a:t>
            </a:r>
            <a:r>
              <a:rPr lang="it-IT" sz="2000" dirty="0">
                <a:solidFill>
                  <a:srgbClr val="000000"/>
                </a:solidFill>
              </a:rPr>
              <a:t>, scaricabile da </a:t>
            </a:r>
            <a:r>
              <a:rPr lang="it-IT" sz="2000" dirty="0" smtClean="0">
                <a:solidFill>
                  <a:srgbClr val="000000"/>
                </a:solidFill>
                <a:hlinkClick r:id="rId3"/>
              </a:rPr>
              <a:t>dev.mysql.com</a:t>
            </a:r>
            <a:endParaRPr lang="it-IT" sz="2000" dirty="0">
              <a:solidFill>
                <a:srgbClr val="000000"/>
              </a:solidFill>
            </a:endParaRP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E’ </a:t>
            </a:r>
            <a:r>
              <a:rPr lang="it-IT" sz="2000" dirty="0"/>
              <a:t>un sistema di gestione di basi di dati </a:t>
            </a:r>
            <a:r>
              <a:rPr lang="it-IT" sz="2000" dirty="0" smtClean="0"/>
              <a:t>relazionali (RDBMS</a:t>
            </a:r>
            <a:r>
              <a:rPr lang="it-IT" sz="2000" dirty="0"/>
              <a:t>) </a:t>
            </a:r>
            <a:r>
              <a:rPr lang="it-IT" sz="2000" dirty="0">
                <a:sym typeface="Wingdings"/>
              </a:rPr>
              <a:t></a:t>
            </a:r>
            <a:r>
              <a:rPr lang="it-IT" sz="2000" dirty="0" smtClean="0"/>
              <a:t> composto </a:t>
            </a:r>
            <a:r>
              <a:rPr lang="it-IT" sz="2000" dirty="0"/>
              <a:t>da un insieme di relazioni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>
                <a:solidFill>
                  <a:srgbClr val="000000"/>
                </a:solidFill>
              </a:rPr>
              <a:t>E’ stabile e veloce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>
                <a:solidFill>
                  <a:srgbClr val="000000"/>
                </a:solidFill>
              </a:rPr>
              <a:t>Comprende </a:t>
            </a:r>
            <a:r>
              <a:rPr lang="it-IT" sz="2000" dirty="0"/>
              <a:t>tutte le caratteristiche considerate </a:t>
            </a:r>
            <a:r>
              <a:rPr lang="it-IT" sz="2000" dirty="0" smtClean="0"/>
              <a:t>più importanti </a:t>
            </a:r>
            <a:r>
              <a:rPr lang="it-IT" sz="2000" dirty="0"/>
              <a:t>dalla comunità delle basi di dati, </a:t>
            </a:r>
            <a:r>
              <a:rPr lang="it-IT" sz="2000" dirty="0" smtClean="0"/>
              <a:t>quali: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Transazioni</a:t>
            </a:r>
            <a:endParaRPr lang="it-IT" sz="2000" dirty="0"/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Vincoli </a:t>
            </a:r>
            <a:r>
              <a:rPr lang="it-IT" sz="2000" dirty="0"/>
              <a:t>a livello di </a:t>
            </a:r>
            <a:r>
              <a:rPr lang="it-IT" sz="2000" dirty="0" smtClean="0"/>
              <a:t>record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Chiavi esterne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Interrogazioni annidate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Ricerca testuale</a:t>
            </a:r>
            <a:endParaRPr lang="it-IT" sz="2000" dirty="0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000" y="6517193"/>
            <a:ext cx="1180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</a:t>
            </a:r>
            <a:r>
              <a:rPr lang="it-IT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2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Ottobre 2017</a:t>
            </a:r>
            <a:endParaRPr lang="it-IT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32000" y="1152000"/>
            <a:ext cx="8460000" cy="443198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 smtClean="0"/>
              <a:t>Il più usato RDBMS </a:t>
            </a:r>
            <a:r>
              <a:rPr lang="it-IT" sz="2400" b="1" dirty="0"/>
              <a:t>O</a:t>
            </a:r>
            <a:r>
              <a:rPr lang="it-IT" sz="2400" b="1" dirty="0" smtClean="0"/>
              <a:t>pen Source *</a:t>
            </a:r>
            <a:endParaRPr lang="it-IT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6505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Introduzione a </a:t>
            </a:r>
            <a:r>
              <a:rPr lang="it-IT" sz="4000" dirty="0" err="1" smtClean="0"/>
              <a:t>MySQL</a:t>
            </a:r>
            <a:endParaRPr lang="it-IT" sz="4000" dirty="0"/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Left-Right Arrow 19"/>
          <p:cNvSpPr/>
          <p:nvPr/>
        </p:nvSpPr>
        <p:spPr>
          <a:xfrm rot="5400000">
            <a:off x="7627709" y="3529944"/>
            <a:ext cx="1057150" cy="64247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1" name="Curved Connector 20"/>
          <p:cNvCxnSpPr/>
          <p:nvPr/>
        </p:nvCxnSpPr>
        <p:spPr>
          <a:xfrm flipV="1">
            <a:off x="3836169" y="2609435"/>
            <a:ext cx="1122522" cy="931701"/>
          </a:xfrm>
          <a:prstGeom prst="curvedConnector3">
            <a:avLst/>
          </a:prstGeom>
          <a:ln w="508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endCxn id="121" idx="1"/>
          </p:cNvCxnSpPr>
          <p:nvPr/>
        </p:nvCxnSpPr>
        <p:spPr>
          <a:xfrm>
            <a:off x="3130319" y="1594407"/>
            <a:ext cx="1905346" cy="626472"/>
          </a:xfrm>
          <a:prstGeom prst="curvedConnector3">
            <a:avLst/>
          </a:prstGeom>
          <a:ln w="508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13" idx="0"/>
          </p:cNvCxnSpPr>
          <p:nvPr/>
        </p:nvCxnSpPr>
        <p:spPr>
          <a:xfrm rot="5400000" flipH="1" flipV="1">
            <a:off x="5454190" y="3327381"/>
            <a:ext cx="1207046" cy="971471"/>
          </a:xfrm>
          <a:prstGeom prst="curvedConnector3">
            <a:avLst>
              <a:gd name="adj1" fmla="val 50000"/>
            </a:avLst>
          </a:prstGeom>
          <a:ln w="508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86901" y="6299971"/>
            <a:ext cx="1457930" cy="5207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16000"/>
              </a:lnSpc>
            </a:pPr>
            <a:r>
              <a:rPr lang="en-GB" sz="2400" dirty="0" err="1" smtClean="0">
                <a:cs typeface="Bitstream Vera Sans" charset="0"/>
              </a:rPr>
              <a:t>Terminale</a:t>
            </a:r>
            <a:endParaRPr lang="en-GB" sz="2400" dirty="0">
              <a:cs typeface="Bitstream Vera San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9508" y="2883996"/>
            <a:ext cx="1336179" cy="4844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16000"/>
              </a:lnSpc>
            </a:pPr>
            <a:r>
              <a:rPr lang="en-GB" sz="2400" dirty="0" smtClean="0">
                <a:cs typeface="Bitstream Vera Sans" charset="0"/>
              </a:rPr>
              <a:t>GUI</a:t>
            </a:r>
            <a:endParaRPr lang="en-GB" sz="2400" dirty="0">
              <a:cs typeface="Bitstream Vera Sans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67575" y="6299971"/>
            <a:ext cx="1713607" cy="4844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16000"/>
              </a:lnSpc>
            </a:pPr>
            <a:r>
              <a:rPr lang="en-GB" sz="2400" dirty="0" err="1" smtClean="0">
                <a:cs typeface="Bitstream Vera Sans" charset="0"/>
              </a:rPr>
              <a:t>Programma</a:t>
            </a:r>
            <a:endParaRPr lang="en-GB" sz="2400" dirty="0">
              <a:cs typeface="Bitstream Vera Sans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39238" y="5228783"/>
            <a:ext cx="1434092" cy="4844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16000"/>
              </a:lnSpc>
            </a:pPr>
            <a:r>
              <a:rPr lang="en-GB" sz="2400" dirty="0" smtClean="0">
                <a:cs typeface="Bitstream Vera Sans" charset="0"/>
              </a:rPr>
              <a:t>database</a:t>
            </a:r>
            <a:endParaRPr lang="en-GB" sz="2400" dirty="0">
              <a:cs typeface="Bitstream Vera Sans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384875" y="914617"/>
            <a:ext cx="2745444" cy="1915452"/>
            <a:chOff x="384875" y="923590"/>
            <a:chExt cx="2745444" cy="1915452"/>
          </a:xfrm>
        </p:grpSpPr>
        <p:sp>
          <p:nvSpPr>
            <p:cNvPr id="66" name="Internal Storage 65"/>
            <p:cNvSpPr/>
            <p:nvPr/>
          </p:nvSpPr>
          <p:spPr>
            <a:xfrm>
              <a:off x="384875" y="1039042"/>
              <a:ext cx="2668470" cy="1800000"/>
            </a:xfrm>
            <a:prstGeom prst="flowChartInternalStorag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chemeClr val="accent3"/>
              </a:solidFill>
              <a:prstDash val="solid"/>
            </a:ln>
            <a:effectLst>
              <a:outerShdw blurRad="228600" dist="38100" dir="5400000" sx="104000" sy="104000" algn="ctr" rotWithShape="0">
                <a:srgbClr val="000000">
                  <a:alpha val="8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35302" y="1329000"/>
              <a:ext cx="2168432" cy="369332"/>
            </a:xfrm>
            <a:prstGeom prst="rect">
              <a:avLst/>
            </a:prstGeom>
            <a:noFill/>
            <a:ln>
              <a:solidFill>
                <a:srgbClr val="4F81BD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i="1" kern="0" dirty="0" err="1" smtClean="0">
                  <a:solidFill>
                    <a:srgbClr val="FF6600"/>
                  </a:solidFill>
                  <a:latin typeface="Calibri"/>
                </a:rPr>
                <a:t>Risultato</a:t>
              </a:r>
              <a:r>
                <a:rPr lang="en-US" i="1" kern="0" dirty="0" smtClean="0">
                  <a:solidFill>
                    <a:srgbClr val="FF6600"/>
                  </a:solidFill>
                  <a:latin typeface="Calibri"/>
                </a:rPr>
                <a:t> </a:t>
              </a:r>
              <a:r>
                <a:rPr lang="en-US" i="1" kern="0" dirty="0" err="1" smtClean="0">
                  <a:solidFill>
                    <a:srgbClr val="FF6600"/>
                  </a:solidFill>
                  <a:latin typeface="Calibri"/>
                </a:rPr>
                <a:t>della</a:t>
              </a:r>
              <a:r>
                <a:rPr kumimoji="0" lang="en-US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/>
                </a:rPr>
                <a:t> query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97505" y="923590"/>
              <a:ext cx="732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_  o x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4875" y="1303344"/>
              <a:ext cx="3735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B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C</a:t>
              </a: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84875" y="1286508"/>
              <a:ext cx="2668470" cy="12828"/>
            </a:xfrm>
            <a:prstGeom prst="line">
              <a:avLst/>
            </a:prstGeom>
            <a:noFill/>
            <a:ln w="31750" cap="flat" cmpd="sng" algn="ctr">
              <a:solidFill>
                <a:srgbClr val="4F81BD">
                  <a:shade val="90000"/>
                </a:srgbClr>
              </a:solidFill>
              <a:prstDash val="soli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>
            <a:xfrm flipV="1">
              <a:off x="796775" y="2056769"/>
              <a:ext cx="1980000" cy="12828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>
            <a:xfrm flipV="1">
              <a:off x="796775" y="2209169"/>
              <a:ext cx="1980000" cy="12828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>
            <a:xfrm flipV="1">
              <a:off x="796775" y="2361569"/>
              <a:ext cx="1980000" cy="12828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>
            <a:xfrm flipV="1">
              <a:off x="796775" y="2513969"/>
              <a:ext cx="1980000" cy="12828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>
            <a:xfrm flipV="1">
              <a:off x="796775" y="2666369"/>
              <a:ext cx="1980000" cy="12828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sp>
          <p:nvSpPr>
            <p:cNvPr id="76" name="Trapezoid 75"/>
            <p:cNvSpPr/>
            <p:nvPr/>
          </p:nvSpPr>
          <p:spPr>
            <a:xfrm>
              <a:off x="744960" y="1065380"/>
              <a:ext cx="517736" cy="196870"/>
            </a:xfrm>
            <a:prstGeom prst="trapezoi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77" name="Trapezoid 76"/>
            <p:cNvSpPr/>
            <p:nvPr/>
          </p:nvSpPr>
          <p:spPr>
            <a:xfrm>
              <a:off x="1211904" y="1065380"/>
              <a:ext cx="517736" cy="196870"/>
            </a:xfrm>
            <a:prstGeom prst="trapezoi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78" name="Trapezoid 77"/>
            <p:cNvSpPr/>
            <p:nvPr/>
          </p:nvSpPr>
          <p:spPr>
            <a:xfrm>
              <a:off x="1694568" y="1065380"/>
              <a:ext cx="517736" cy="196870"/>
            </a:xfrm>
            <a:prstGeom prst="trapezoid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04060" y="1707977"/>
              <a:ext cx="15936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C1   C2   C3   …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 flipV="1">
              <a:off x="1205903" y="2064563"/>
              <a:ext cx="0" cy="609600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>
            <a:xfrm flipV="1">
              <a:off x="1592603" y="2069249"/>
              <a:ext cx="0" cy="609600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>
            <a:xfrm flipV="1">
              <a:off x="1988728" y="2064563"/>
              <a:ext cx="0" cy="609600"/>
            </a:xfrm>
            <a:prstGeom prst="line">
              <a:avLst/>
            </a:prstGeom>
            <a:noFill/>
            <a:ln w="12700" cap="flat" cmpd="sng" algn="ctr">
              <a:solidFill>
                <a:srgbClr val="800000"/>
              </a:solidFill>
              <a:prstDash val="solid"/>
            </a:ln>
            <a:effectLst/>
          </p:spPr>
        </p:cxnSp>
      </p:grpSp>
      <p:grpSp>
        <p:nvGrpSpPr>
          <p:cNvPr id="112" name="Group 111"/>
          <p:cNvGrpSpPr/>
          <p:nvPr/>
        </p:nvGrpSpPr>
        <p:grpSpPr>
          <a:xfrm>
            <a:off x="4111002" y="4479831"/>
            <a:ext cx="3226752" cy="1800000"/>
            <a:chOff x="3731741" y="4235198"/>
            <a:chExt cx="3226752" cy="1800000"/>
          </a:xfrm>
        </p:grpSpPr>
        <p:sp>
          <p:nvSpPr>
            <p:cNvPr id="113" name="Rectangle 112"/>
            <p:cNvSpPr/>
            <p:nvPr/>
          </p:nvSpPr>
          <p:spPr>
            <a:xfrm>
              <a:off x="3731741" y="4235198"/>
              <a:ext cx="3226752" cy="180000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chemeClr val="accent3"/>
              </a:solidFill>
              <a:prstDash val="solid"/>
            </a:ln>
            <a:effectLst>
              <a:outerShdw blurRad="228600" dist="38100" dir="5400000" sx="104000" sy="104000" algn="ctr" rotWithShape="0">
                <a:srgbClr val="000000">
                  <a:alpha val="8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822910" y="4396534"/>
              <a:ext cx="304441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DBConn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db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db.connect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(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usr,pass,db,host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);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Query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qry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(&amp;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db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);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qry.query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(“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SELECT * FROM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my_table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 WHERE c3 &gt; 10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”);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84875" y="3451204"/>
            <a:ext cx="3661982" cy="2825825"/>
            <a:chOff x="384875" y="3276030"/>
            <a:chExt cx="2828148" cy="1859168"/>
          </a:xfrm>
        </p:grpSpPr>
        <p:sp>
          <p:nvSpPr>
            <p:cNvPr id="116" name="Rectangle 115"/>
            <p:cNvSpPr/>
            <p:nvPr/>
          </p:nvSpPr>
          <p:spPr>
            <a:xfrm>
              <a:off x="384875" y="3335198"/>
              <a:ext cx="2668470" cy="180000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chemeClr val="accent3"/>
              </a:solidFill>
              <a:prstDash val="solid"/>
            </a:ln>
            <a:effectLst>
              <a:outerShdw blurRad="228600" dist="38100" dir="5400000" sx="104000" sy="104000" algn="ctr" rotWithShape="0">
                <a:srgbClr val="000000">
                  <a:alpha val="8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68744" y="3672719"/>
              <a:ext cx="2505089" cy="1437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mysql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 –u me –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ppass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myDB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 –e “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select c1, c2, c5 from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myTab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 where c4 &lt;= 0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”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mysql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 –u me –p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Calibri"/>
                </a:rPr>
                <a:t>myDB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</a:rPr>
                <a:t>mysql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</a:rPr>
                <a:t>&gt;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SELECT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</a:rPr>
                <a:t>*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             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FROM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Calibri"/>
                </a:rPr>
                <a:t>my_table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             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</a:rPr>
                <a:t>WHERE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</a:rPr>
                <a:t>c3 &gt; 10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;</a:t>
              </a:r>
            </a:p>
          </p:txBody>
        </p:sp>
        <p:cxnSp>
          <p:nvCxnSpPr>
            <p:cNvPr id="118" name="Straight Connector 117"/>
            <p:cNvCxnSpPr/>
            <p:nvPr/>
          </p:nvCxnSpPr>
          <p:spPr>
            <a:xfrm flipV="1">
              <a:off x="384875" y="3566097"/>
              <a:ext cx="2668470" cy="12828"/>
            </a:xfrm>
            <a:prstGeom prst="line">
              <a:avLst/>
            </a:prstGeom>
            <a:noFill/>
            <a:ln w="31750" cap="flat" cmpd="sng" algn="ctr">
              <a:solidFill>
                <a:srgbClr val="4F81BD">
                  <a:shade val="90000"/>
                </a:srgbClr>
              </a:solidFill>
              <a:prstDash val="solid"/>
            </a:ln>
            <a:effectLst/>
          </p:spPr>
        </p:cxnSp>
        <p:sp>
          <p:nvSpPr>
            <p:cNvPr id="119" name="TextBox 118"/>
            <p:cNvSpPr txBox="1"/>
            <p:nvPr/>
          </p:nvSpPr>
          <p:spPr>
            <a:xfrm>
              <a:off x="2480209" y="3276030"/>
              <a:ext cx="732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Calibri"/>
                </a:rPr>
                <a:t>_  o 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5035665" y="1217780"/>
            <a:ext cx="3648142" cy="2006198"/>
            <a:chOff x="4121049" y="1329000"/>
            <a:chExt cx="3648142" cy="2006198"/>
          </a:xfrm>
        </p:grpSpPr>
        <p:sp>
          <p:nvSpPr>
            <p:cNvPr id="121" name="Rounded Rectangle 120"/>
            <p:cNvSpPr/>
            <p:nvPr/>
          </p:nvSpPr>
          <p:spPr>
            <a:xfrm>
              <a:off x="4121049" y="1329000"/>
              <a:ext cx="3648142" cy="2006198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chemeClr val="accent3"/>
              </a:solidFill>
              <a:prstDash val="solid"/>
            </a:ln>
            <a:effectLst>
              <a:outerShdw blurRad="228600" dist="38100" dir="5400000" sx="104000" sy="104000" algn="ctr" rotWithShape="0">
                <a:srgbClr val="000000">
                  <a:alpha val="8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"/>
                <a:cs typeface=""/>
              </a:endParaRPr>
            </a:p>
          </p:txBody>
        </p:sp>
        <p:pic>
          <p:nvPicPr>
            <p:cNvPr id="122" name="Picture 121" descr="MySQL-log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162" y="1471515"/>
              <a:ext cx="3317917" cy="1721169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5389623" y="1360295"/>
            <a:ext cx="1336179" cy="4844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16000"/>
              </a:lnSpc>
            </a:pPr>
            <a:r>
              <a:rPr lang="en-GB" sz="2400" b="1" dirty="0" smtClean="0">
                <a:cs typeface="Bitstream Vera Sans" charset="0"/>
              </a:rPr>
              <a:t>DBMS</a:t>
            </a:r>
            <a:endParaRPr lang="en-GB" sz="2400" b="1" dirty="0">
              <a:cs typeface="Bitstream Vera Sans" charset="0"/>
            </a:endParaRPr>
          </a:p>
        </p:txBody>
      </p:sp>
      <p:sp>
        <p:nvSpPr>
          <p:cNvPr id="144" name="Can 143"/>
          <p:cNvSpPr/>
          <p:nvPr/>
        </p:nvSpPr>
        <p:spPr>
          <a:xfrm>
            <a:off x="7699084" y="4416640"/>
            <a:ext cx="914400" cy="87369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DATI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6956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200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Installazione </a:t>
            </a:r>
            <a:r>
              <a:rPr lang="it-IT" sz="4000" dirty="0" err="1" smtClean="0"/>
              <a:t>MySQL</a:t>
            </a:r>
            <a:endParaRPr lang="it-IT" sz="4000" dirty="0"/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000" y="1152000"/>
            <a:ext cx="8280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Come per altri applicativi, ogni Sistema Operativo prevede un’installazione ad hoc.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 smtClean="0">
                <a:solidFill>
                  <a:srgbClr val="C00000"/>
                </a:solidFill>
              </a:rPr>
              <a:t>Windows</a:t>
            </a:r>
            <a:r>
              <a:rPr lang="it-IT" sz="2400" dirty="0"/>
              <a:t> </a:t>
            </a:r>
            <a:r>
              <a:rPr lang="it-IT" sz="2400" dirty="0">
                <a:hlinkClick r:id="rId2"/>
              </a:rPr>
              <a:t>https://</a:t>
            </a:r>
            <a:r>
              <a:rPr lang="it-IT" sz="2400" dirty="0" smtClean="0">
                <a:hlinkClick r:id="rId2"/>
              </a:rPr>
              <a:t>dev.mysql.com/doc/refman/5.7/en/mysql-installer.html</a:t>
            </a:r>
            <a:r>
              <a:rPr lang="it-IT" sz="2400" dirty="0"/>
              <a:t> </a:t>
            </a:r>
            <a:r>
              <a:rPr lang="it-IT" sz="2400" dirty="0">
                <a:hlinkClick r:id="rId3"/>
              </a:rPr>
              <a:t>https://</a:t>
            </a:r>
            <a:r>
              <a:rPr lang="it-IT" sz="2400" dirty="0" smtClean="0">
                <a:hlinkClick r:id="rId3"/>
              </a:rPr>
              <a:t>dev.mysql.com/doc/refman/5.7/en/mysql-installer-setup.html</a:t>
            </a:r>
            <a:r>
              <a:rPr lang="it-IT" sz="2400" dirty="0" smtClean="0"/>
              <a:t>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2915" y="4623035"/>
            <a:ext cx="1774055" cy="715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Scaricare </a:t>
            </a:r>
            <a:r>
              <a:rPr lang="it-IT" b="1" i="1" dirty="0" err="1" smtClean="0"/>
              <a:t>MySQL</a:t>
            </a:r>
            <a:r>
              <a:rPr lang="it-IT" b="1" i="1" dirty="0" smtClean="0"/>
              <a:t> Installer</a:t>
            </a:r>
            <a:endParaRPr lang="it-IT" b="1" i="1" dirty="0"/>
          </a:p>
        </p:txBody>
      </p:sp>
      <p:sp>
        <p:nvSpPr>
          <p:cNvPr id="12" name="Rounded Rectangle 11"/>
          <p:cNvSpPr/>
          <p:nvPr/>
        </p:nvSpPr>
        <p:spPr>
          <a:xfrm>
            <a:off x="2776960" y="4623035"/>
            <a:ext cx="1777286" cy="715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Effettuare l’installazione</a:t>
            </a:r>
            <a:endParaRPr lang="it-IT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5007278" y="4231438"/>
            <a:ext cx="1801901" cy="149828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Componenti:</a:t>
            </a:r>
          </a:p>
          <a:p>
            <a:r>
              <a:rPr lang="it-IT" sz="1600" b="1" dirty="0"/>
              <a:t>-</a:t>
            </a:r>
            <a:r>
              <a:rPr lang="it-IT" sz="1600" b="1" dirty="0" smtClean="0"/>
              <a:t> Scelta</a:t>
            </a:r>
          </a:p>
          <a:p>
            <a:r>
              <a:rPr lang="it-IT" sz="1600" b="1" dirty="0"/>
              <a:t>-</a:t>
            </a:r>
            <a:r>
              <a:rPr lang="it-IT" sz="1600" b="1" dirty="0" smtClean="0"/>
              <a:t> Esecuzione MSI</a:t>
            </a:r>
          </a:p>
          <a:p>
            <a:r>
              <a:rPr lang="it-IT" sz="1600" b="1" dirty="0"/>
              <a:t>-</a:t>
            </a:r>
            <a:r>
              <a:rPr lang="it-IT" sz="1600" b="1" dirty="0" smtClean="0"/>
              <a:t> Configurazione</a:t>
            </a:r>
          </a:p>
          <a:p>
            <a:r>
              <a:rPr lang="it-IT" sz="1600" b="1" dirty="0"/>
              <a:t>-</a:t>
            </a:r>
            <a:r>
              <a:rPr lang="it-IT" sz="1600" b="1" dirty="0" smtClean="0"/>
              <a:t> Installazione</a:t>
            </a:r>
            <a:endParaRPr lang="it-IT" sz="1600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7093261" y="4163334"/>
            <a:ext cx="1835213" cy="163449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Gestione e aggiornamento dei componenti in </a:t>
            </a:r>
            <a:r>
              <a:rPr lang="it-IT" b="1" i="1" dirty="0" err="1" smtClean="0"/>
              <a:t>MySQL</a:t>
            </a:r>
            <a:r>
              <a:rPr lang="it-IT" b="1" i="1" dirty="0" smtClean="0"/>
              <a:t> Installer</a:t>
            </a:r>
            <a:endParaRPr lang="it-IT" b="1" i="1" dirty="0"/>
          </a:p>
        </p:txBody>
      </p:sp>
      <p:sp>
        <p:nvSpPr>
          <p:cNvPr id="4" name="Curved Left Arrow 3"/>
          <p:cNvSpPr/>
          <p:nvPr/>
        </p:nvSpPr>
        <p:spPr>
          <a:xfrm rot="5400000">
            <a:off x="6642229" y="4934957"/>
            <a:ext cx="655562" cy="2381296"/>
          </a:xfrm>
          <a:prstGeom prst="curvedLef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598770" y="4851851"/>
            <a:ext cx="363984" cy="257453"/>
          </a:xfrm>
          <a:prstGeom prst="righ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ight Arrow 16"/>
          <p:cNvSpPr/>
          <p:nvPr/>
        </p:nvSpPr>
        <p:spPr>
          <a:xfrm>
            <a:off x="2434494" y="4851852"/>
            <a:ext cx="363984" cy="257453"/>
          </a:xfrm>
          <a:prstGeom prst="righ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TextBox 22"/>
          <p:cNvSpPr txBox="1"/>
          <p:nvPr/>
        </p:nvSpPr>
        <p:spPr>
          <a:xfrm>
            <a:off x="640449" y="5937111"/>
            <a:ext cx="2746073" cy="40011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Operazioni interattive </a:t>
            </a:r>
            <a:r>
              <a:rPr lang="mr-IN" sz="2000" dirty="0" smtClean="0">
                <a:solidFill>
                  <a:schemeClr val="bg1"/>
                </a:solidFill>
              </a:rPr>
              <a:t>…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9678" y="5986801"/>
            <a:ext cx="121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Opzionale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3794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200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Avvio </a:t>
            </a:r>
            <a:r>
              <a:rPr lang="it-IT" sz="4000" dirty="0" err="1" smtClean="0"/>
              <a:t>MySQL</a:t>
            </a:r>
            <a:endParaRPr lang="it-IT" sz="4000" dirty="0"/>
          </a:p>
        </p:txBody>
      </p:sp>
      <p:sp>
        <p:nvSpPr>
          <p:cNvPr id="14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000" y="1152000"/>
            <a:ext cx="828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Avvio del </a:t>
            </a:r>
            <a:r>
              <a:rPr lang="it-IT" sz="2400" i="1" dirty="0" smtClean="0"/>
              <a:t>Server</a:t>
            </a:r>
            <a:r>
              <a:rPr lang="it-IT" sz="2400" dirty="0" smtClean="0"/>
              <a:t> (vedi operazione di installazione)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Può essere avviato in automatico o a richiesta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Avvio del </a:t>
            </a:r>
            <a:r>
              <a:rPr lang="it-IT" sz="2400" i="1" dirty="0" smtClean="0"/>
              <a:t>Client</a:t>
            </a:r>
          </a:p>
          <a:p>
            <a:pPr marL="799200" lvl="1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/>
              <a:t>Start </a:t>
            </a:r>
            <a:r>
              <a:rPr lang="it-IT" sz="2400" dirty="0">
                <a:sym typeface="Wingdings"/>
              </a:rPr>
              <a:t> </a:t>
            </a:r>
            <a:r>
              <a:rPr lang="it-IT" sz="2400" dirty="0" smtClean="0"/>
              <a:t>Programs </a:t>
            </a:r>
            <a:r>
              <a:rPr lang="it-IT" sz="2400" dirty="0">
                <a:sym typeface="Wingdings"/>
              </a:rPr>
              <a:t></a:t>
            </a:r>
            <a:r>
              <a:rPr lang="it-IT" sz="2400" dirty="0" smtClean="0"/>
              <a:t> </a:t>
            </a:r>
            <a:r>
              <a:rPr lang="it-IT" sz="2400" dirty="0" err="1"/>
              <a:t>MySQL</a:t>
            </a:r>
            <a:r>
              <a:rPr lang="it-IT" sz="2400" dirty="0"/>
              <a:t> </a:t>
            </a:r>
            <a:r>
              <a:rPr lang="it-IT" sz="2400" dirty="0">
                <a:sym typeface="Wingdings"/>
              </a:rPr>
              <a:t></a:t>
            </a:r>
            <a:r>
              <a:rPr lang="it-IT" sz="2400" dirty="0" smtClean="0"/>
              <a:t> </a:t>
            </a:r>
            <a:r>
              <a:rPr lang="it-IT" sz="2400" dirty="0" err="1"/>
              <a:t>MySQL</a:t>
            </a:r>
            <a:r>
              <a:rPr lang="it-IT" sz="2400" dirty="0"/>
              <a:t> </a:t>
            </a:r>
            <a:r>
              <a:rPr lang="it-IT" sz="2400" dirty="0" smtClean="0"/>
              <a:t>5.7 </a:t>
            </a:r>
            <a:r>
              <a:rPr lang="mr-IN" sz="2400" dirty="0" smtClean="0"/>
              <a:t>…</a:t>
            </a:r>
            <a:r>
              <a:rPr lang="it-IT" sz="2400" dirty="0" smtClean="0"/>
              <a:t> Client</a:t>
            </a:r>
            <a:endParaRPr lang="it-IT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622915" y="5184641"/>
            <a:ext cx="1774055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Cosa c’è</a:t>
            </a:r>
            <a:endParaRPr lang="it-IT" b="1" i="1" dirty="0"/>
          </a:p>
        </p:txBody>
      </p:sp>
      <p:sp>
        <p:nvSpPr>
          <p:cNvPr id="12" name="Rounded Rectangle 11"/>
          <p:cNvSpPr/>
          <p:nvPr/>
        </p:nvSpPr>
        <p:spPr>
          <a:xfrm>
            <a:off x="2836002" y="5184051"/>
            <a:ext cx="1777286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Crea nuovo DB</a:t>
            </a:r>
            <a:endParaRPr lang="it-IT" b="1" dirty="0"/>
          </a:p>
        </p:txBody>
      </p:sp>
      <p:sp>
        <p:nvSpPr>
          <p:cNvPr id="5" name="Right Arrow 4"/>
          <p:cNvSpPr/>
          <p:nvPr/>
        </p:nvSpPr>
        <p:spPr>
          <a:xfrm>
            <a:off x="4680000" y="5260225"/>
            <a:ext cx="363984" cy="257453"/>
          </a:xfrm>
          <a:prstGeom prst="righ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ight Arrow 16"/>
          <p:cNvSpPr/>
          <p:nvPr/>
        </p:nvSpPr>
        <p:spPr>
          <a:xfrm>
            <a:off x="2434494" y="5260225"/>
            <a:ext cx="363984" cy="257453"/>
          </a:xfrm>
          <a:prstGeom prst="righ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extBox 17"/>
          <p:cNvSpPr txBox="1"/>
          <p:nvPr/>
        </p:nvSpPr>
        <p:spPr>
          <a:xfrm>
            <a:off x="425964" y="3369235"/>
            <a:ext cx="8280000" cy="954107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800" dirty="0" smtClean="0">
                <a:latin typeface="Consolas" charset="0"/>
                <a:ea typeface="Consolas" charset="0"/>
                <a:cs typeface="Consolas" charset="0"/>
              </a:rPr>
              <a:t>&gt;</a:t>
            </a:r>
            <a:endParaRPr lang="it-IT" sz="28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Si inizia come utente </a:t>
            </a:r>
            <a:r>
              <a:rPr lang="it-IT" sz="2800" b="1" i="1" dirty="0" err="1" smtClean="0">
                <a:solidFill>
                  <a:srgbClr val="FF0000"/>
                </a:solidFill>
              </a:rPr>
              <a:t>root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smtClean="0">
                <a:solidFill>
                  <a:schemeClr val="tx1"/>
                </a:solidFill>
              </a:rPr>
              <a:t>(amministratore)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915" y="4502126"/>
            <a:ext cx="2255746" cy="40011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Prime operazioni </a:t>
            </a:r>
            <a:r>
              <a:rPr lang="mr-IN" sz="2000" dirty="0" smtClean="0">
                <a:solidFill>
                  <a:schemeClr val="bg1"/>
                </a:solidFill>
              </a:rPr>
              <a:t>…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2915" y="5895301"/>
            <a:ext cx="1777286" cy="715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Crea </a:t>
            </a:r>
            <a:r>
              <a:rPr lang="it-IT" b="1" smtClean="0"/>
              <a:t>nuovo utente</a:t>
            </a:r>
            <a:endParaRPr lang="it-IT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052320" y="5184051"/>
            <a:ext cx="2083736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smtClean="0"/>
              <a:t>Crea nuova tabella</a:t>
            </a:r>
            <a:endParaRPr lang="it-IT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2798478" y="5833546"/>
            <a:ext cx="1777286" cy="715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Privilegi nuovo utente</a:t>
            </a:r>
            <a:endParaRPr lang="it-IT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5052320" y="5833545"/>
            <a:ext cx="1777286" cy="715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/>
              <a:t>Privilegi nuovo utente</a:t>
            </a:r>
            <a:endParaRPr lang="it-I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079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Comandi base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2218693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Creare un database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964" y="2706536"/>
            <a:ext cx="7734694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create database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000" y="325593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964" y="3743777"/>
            <a:ext cx="7734694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create database 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opus2017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000" y="4340673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Posizionarsi nel database (verifica con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show </a:t>
            </a:r>
            <a:r>
              <a:rPr lang="it-IT" sz="2400" dirty="0" err="1" smtClean="0">
                <a:latin typeface="Consolas" charset="0"/>
                <a:ea typeface="Consolas" charset="0"/>
                <a:cs typeface="Consolas" charset="0"/>
              </a:rPr>
              <a:t>databases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;</a:t>
            </a:r>
            <a:r>
              <a:rPr lang="it-IT" sz="2400" dirty="0" smtClean="0"/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5964" y="4828516"/>
            <a:ext cx="7734694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use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nome_database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000" y="5376331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964" y="5864174"/>
            <a:ext cx="7734694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use 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opus2017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0000" y="1149820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Vediamo cosa c’è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964" y="1637663"/>
            <a:ext cx="7734694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show databases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808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Comandi base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7342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Creare una tabella. Le parentesi </a:t>
            </a:r>
            <a:r>
              <a:rPr lang="it-IT" sz="2400" b="1" dirty="0" smtClean="0"/>
              <a:t>[]</a:t>
            </a:r>
            <a:r>
              <a:rPr lang="it-IT" sz="2400" dirty="0" smtClean="0"/>
              <a:t> significa “opzionale”.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964" y="1651325"/>
            <a:ext cx="8460000" cy="1200329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create 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[temporary]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 table 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[if not exist]</a:t>
            </a:r>
          </a:p>
          <a:p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[(</a:t>
            </a:r>
            <a:r>
              <a:rPr lang="en-US" sz="24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definizioni_create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)] [</a:t>
            </a:r>
            <a:r>
              <a:rPr lang="en-US" sz="24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opzioni</a:t>
            </a:r>
            <a:endParaRPr lang="en-US" sz="24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24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tabella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] [</a:t>
            </a:r>
            <a:r>
              <a:rPr lang="en-US" sz="24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comandi</a:t>
            </a:r>
            <a:r>
              <a:rPr lang="en-US" sz="24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di </a:t>
            </a:r>
            <a:r>
              <a:rPr lang="en-US" sz="24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selezione</a:t>
            </a:r>
            <a:r>
              <a:rPr lang="en-US" sz="2400" dirty="0" smtClean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]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000" y="2877832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964" y="3365675"/>
            <a:ext cx="8460000" cy="2308324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create table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utenti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Id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not </a:t>
            </a:r>
            <a:r>
              <a:rPr lang="en-US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null AUTO_INCREMENT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Utente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varchar(20) </a:t>
            </a:r>
            <a:r>
              <a:rPr lang="en-US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not null default ‘</a:t>
            </a:r>
            <a:r>
              <a:rPr lang="en-US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nessuno</a:t>
            </a:r>
            <a:r>
              <a:rPr lang="en-US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’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</a:t>
            </a:r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Iscritto</a:t>
            </a:r>
            <a:r>
              <a:rPr 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datetime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</a:t>
            </a:r>
          </a:p>
          <a:p>
            <a:pPr algn="just"/>
            <a:r>
              <a:rPr lang="en-US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PRIMARY KEY (Id)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8</a:t>
            </a:fld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540000" y="5755907"/>
            <a:ext cx="82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Notare </a:t>
            </a:r>
            <a:r>
              <a:rPr lang="it-IT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AUTO_INCREMENT</a:t>
            </a:r>
            <a:r>
              <a:rPr lang="it-IT" dirty="0" smtClean="0"/>
              <a:t>. Si chiede che ad ogni nuovo inserimento il valore di questo campo (Id) venga incrementato di 1, indipendentemente da quello che si inserisce.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28944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Comandi base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979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Inserire dati in una tabella (</a:t>
            </a:r>
            <a:r>
              <a:rPr lang="it-IT" sz="2400" dirty="0" smtClean="0">
                <a:solidFill>
                  <a:srgbClr val="C00000"/>
                </a:solidFill>
              </a:rPr>
              <a:t>stringhe e date tra apici</a:t>
            </a:r>
            <a:r>
              <a:rPr lang="it-IT" sz="2400" dirty="0" smtClean="0"/>
              <a:t> !)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964" y="1647637"/>
            <a:ext cx="8460000" cy="1200329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INSERT INTO </a:t>
            </a:r>
            <a:r>
              <a:rPr lang="en-US" sz="24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 VALUES</a:t>
            </a:r>
          </a:p>
          <a:p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contenuto_primo_campo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contenuto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 secondo campo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terzo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 campo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 …), (</a:t>
            </a:r>
            <a:r>
              <a:rPr lang="mr-IN" sz="2400" dirty="0" smtClean="0">
                <a:latin typeface="Consolas" charset="0"/>
                <a:ea typeface="Consolas" charset="0"/>
                <a:cs typeface="Consolas" charset="0"/>
              </a:rPr>
              <a:t>…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), </a:t>
            </a:r>
            <a:r>
              <a:rPr lang="mr-IN" sz="2400" dirty="0" smtClean="0">
                <a:latin typeface="Consolas" charset="0"/>
                <a:ea typeface="Consolas" charset="0"/>
                <a:cs typeface="Consolas" charset="0"/>
              </a:rPr>
              <a:t>…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000" y="2931620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Es. (notare il primo campo sempre 0. OK qualsiasi numero.)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964" y="3419463"/>
            <a:ext cx="8460000" cy="1569660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insert into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utenti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values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(0,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Tizio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2017-10-17 17:04:00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),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(0,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Caio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2017-10-17 17:04:10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),</a:t>
            </a:r>
            <a:endParaRPr 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(0,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Sempronio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2017-10-17 17:04:20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000" y="517406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Interrogazione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000" y="5635729"/>
            <a:ext cx="8460000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SELECT * FROM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utenti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692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Comandi base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975378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Sostituzione dei dati nella tabella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964" y="1463221"/>
            <a:ext cx="8460000" cy="1200329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REPLACE 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INTO </a:t>
            </a:r>
            <a:r>
              <a:rPr lang="en-US" sz="24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 VALUES</a:t>
            </a:r>
          </a:p>
          <a:p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contenuto</a:t>
            </a:r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_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primo_campo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contenuto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 secondo campo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err="1" smtClean="0">
                <a:latin typeface="Consolas" charset="0"/>
                <a:ea typeface="Consolas" charset="0"/>
                <a:cs typeface="Consolas" charset="0"/>
              </a:rPr>
              <a:t>terzo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 campo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, …)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0000" y="274720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Modifica dei dati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964" y="3235047"/>
            <a:ext cx="8460000" cy="830997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UPDATE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SET campo1=valore1, campo2=valore2, </a:t>
            </a:r>
            <a:r>
              <a:rPr lang="mr-IN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…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[WHERE </a:t>
            </a:r>
            <a:r>
              <a:rPr 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condizione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];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000" y="6188831"/>
            <a:ext cx="82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Per gli altri comandi: </a:t>
            </a:r>
            <a:r>
              <a:rPr lang="it-IT" sz="2000" dirty="0" smtClean="0">
                <a:hlinkClick r:id="rId2"/>
              </a:rPr>
              <a:t>ross.iasfbo.inaf.it/opusfacere</a:t>
            </a:r>
            <a:r>
              <a:rPr lang="it-IT" sz="2000" dirty="0" smtClean="0"/>
              <a:t> (sezione </a:t>
            </a:r>
            <a:r>
              <a:rPr lang="it-IT" sz="2000" dirty="0" smtClean="0">
                <a:solidFill>
                  <a:srgbClr val="C00000"/>
                </a:solidFill>
              </a:rPr>
              <a:t>Documenti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40000" y="4149698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Cancellazione dei dati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964" y="4637541"/>
            <a:ext cx="8460000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DELETE FROM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[WHERE ()];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0000" y="5125384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Cancellazione della tabella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964" y="5613227"/>
            <a:ext cx="8460000" cy="461665"/>
          </a:xfrm>
          <a:prstGeom prst="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en-US" sz="2400" dirty="0" smtClean="0">
                <a:latin typeface="Consolas" charset="0"/>
                <a:ea typeface="Consolas" charset="0"/>
                <a:cs typeface="Consolas" charset="0"/>
              </a:rPr>
              <a:t>&gt; DROP TABLE </a:t>
            </a:r>
            <a:r>
              <a:rPr 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nome_tabella</a:t>
            </a:r>
            <a:r>
              <a:rPr 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b="1" dirty="0" smtClean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8186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Comandi </a:t>
            </a:r>
            <a:r>
              <a:rPr lang="it-IT" sz="4000" dirty="0" err="1" smtClean="0"/>
              <a:t>MySQL</a:t>
            </a:r>
            <a:r>
              <a:rPr lang="it-IT" sz="4000" dirty="0" smtClean="0"/>
              <a:t> (lato </a:t>
            </a:r>
            <a:r>
              <a:rPr lang="it-IT" sz="4000" i="1" dirty="0" smtClean="0"/>
              <a:t>client</a:t>
            </a:r>
            <a:r>
              <a:rPr lang="it-IT" sz="4000" dirty="0" smtClean="0"/>
              <a:t>)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11</a:t>
            </a:fld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540000" y="1002889"/>
            <a:ext cx="8280000" cy="549381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</p:spPr>
        <p:txBody>
          <a:bodyPr wrap="square" bIns="0" rtlCol="0">
            <a:spAutoFit/>
          </a:bodyPr>
          <a:lstStyle/>
          <a:p>
            <a:r>
              <a:rPr lang="it-IT" sz="16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it-IT" sz="1600" dirty="0">
                <a:latin typeface="Consolas" charset="0"/>
                <a:ea typeface="Consolas" charset="0"/>
                <a:cs typeface="Consolas" charset="0"/>
              </a:rPr>
              <a:t>&gt; </a:t>
            </a:r>
            <a:r>
              <a:rPr lang="it-IT" sz="16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?</a:t>
            </a:r>
          </a:p>
          <a:p>
            <a:r>
              <a:rPr lang="it-IT" sz="12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Note </a:t>
            </a:r>
            <a:r>
              <a:rPr lang="it-IT" sz="12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that</a:t>
            </a:r>
            <a:r>
              <a:rPr lang="it-IT" sz="12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all</a:t>
            </a:r>
            <a:r>
              <a:rPr lang="it-IT" sz="12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text </a:t>
            </a:r>
            <a:r>
              <a:rPr lang="it-IT" sz="12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commands</a:t>
            </a:r>
            <a:r>
              <a:rPr lang="it-IT" sz="12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must be first on line and end with </a:t>
            </a:r>
            <a:r>
              <a:rPr lang="it-IT" sz="12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';’</a:t>
            </a:r>
          </a:p>
          <a:p>
            <a:endParaRPr lang="it-IT" sz="1200" dirty="0" smtClean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?   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(\?)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Synonym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for `help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'.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clear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(\c) Clear the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current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input statement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connect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Reconnect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to the server. Optional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arguments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are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db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and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host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delimiter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(\d) Set statement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delimiter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edit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(\e)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Edit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command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with $EDITOR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ego 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(\G)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Send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command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to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server, display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result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vertically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exit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q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Exit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Same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quit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go  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(\g)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Send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command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to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server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help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(\h) Display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this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help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nopager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Disable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pager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print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to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stdout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notee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(\t)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Don't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into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pager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Set PAGER [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to_pager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].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Print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the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query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results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via PAGER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print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Print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current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command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prompt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Change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your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mysql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prompt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quit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q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Quit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mysql.rehash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   (\#)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Rebuild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completion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hash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source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(\.)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Execute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an SQL script file.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Takes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 file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name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an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argument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status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Get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status information from the server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system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(\!)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Execute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a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system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shell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command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tee 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(\T) Set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[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to_outfile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].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Append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everything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into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given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outfile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use    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(\u) Use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another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database.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Takes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database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name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argument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charset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(\C) Switch to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another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charset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.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Might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be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needed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for processing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binlog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with 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...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warnings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Show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warnings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after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every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statement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nowarning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w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Don't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show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warnings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after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every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statement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r>
              <a:rPr lang="it-IT" sz="1200" dirty="0" err="1" smtClean="0">
                <a:latin typeface="Consolas" charset="0"/>
                <a:ea typeface="Consolas" charset="0"/>
                <a:cs typeface="Consolas" charset="0"/>
              </a:rPr>
              <a:t>resetconnection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(\x)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Clean</a:t>
            </a:r>
            <a:r>
              <a:rPr lang="it-IT" sz="1200" dirty="0">
                <a:latin typeface="Consolas" charset="0"/>
                <a:ea typeface="Consolas" charset="0"/>
                <a:cs typeface="Consolas" charset="0"/>
              </a:rPr>
              <a:t> session </a:t>
            </a:r>
            <a:r>
              <a:rPr lang="it-IT" sz="1200" dirty="0" err="1">
                <a:latin typeface="Consolas" charset="0"/>
                <a:ea typeface="Consolas" charset="0"/>
                <a:cs typeface="Consolas" charset="0"/>
              </a:rPr>
              <a:t>context</a:t>
            </a:r>
            <a:r>
              <a:rPr lang="it-IT" sz="1200" dirty="0" smtClean="0">
                <a:latin typeface="Consolas" charset="0"/>
                <a:ea typeface="Consolas" charset="0"/>
                <a:cs typeface="Consolas" charset="0"/>
              </a:rPr>
              <a:t>.</a:t>
            </a:r>
          </a:p>
          <a:p>
            <a:endParaRPr lang="it-IT" sz="12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it-IT" sz="16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For </a:t>
            </a:r>
            <a:r>
              <a:rPr lang="it-IT" sz="16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server side help, </a:t>
            </a:r>
            <a:r>
              <a:rPr lang="it-IT" sz="16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type</a:t>
            </a:r>
            <a:r>
              <a:rPr lang="it-IT" sz="16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'help </a:t>
            </a:r>
            <a:r>
              <a:rPr lang="it-IT" sz="16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contents</a:t>
            </a:r>
            <a:r>
              <a:rPr lang="it-IT" sz="16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'</a:t>
            </a:r>
            <a:endParaRPr lang="it-IT" sz="160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103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mr-IN" sz="4000" dirty="0" smtClean="0"/>
              <a:t>…</a:t>
            </a:r>
            <a:r>
              <a:rPr lang="it-IT" sz="4000" dirty="0" smtClean="0"/>
              <a:t> alcuni suggerimenti / info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usare nomi descrittivi che riflettono il soggetto della tabella o i dati;</a:t>
            </a:r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non usare nomi specifici per dati che potrebbero assumere una forma più generale;</a:t>
            </a:r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evitare abbreviazioni e acronimi;</a:t>
            </a:r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non usare punteggiatura o spazi nei nomi;</a:t>
            </a:r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usare nomi delle tabelle plurali, nomi dei campi singolari;</a:t>
            </a:r>
          </a:p>
          <a:p>
            <a:pPr marL="324000" indent="-3492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tabelle di relazione hanno di solito come nome la combinazione dei nomi delle tabelle che collegano.</a:t>
            </a:r>
            <a:endParaRPr lang="it-IT" sz="2400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32000" y="5460865"/>
            <a:ext cx="8460000" cy="1000274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225" lvl="1" indent="0">
              <a:buNone/>
            </a:pPr>
            <a:r>
              <a:rPr lang="it-IT" sz="2000" b="1" dirty="0" smtClean="0"/>
              <a:t>Nota 1</a:t>
            </a:r>
            <a:r>
              <a:rPr lang="it-IT" sz="2000" dirty="0" smtClean="0"/>
              <a:t>: tutti i </a:t>
            </a:r>
            <a:r>
              <a:rPr lang="it-IT" sz="2000" dirty="0" smtClean="0">
                <a:solidFill>
                  <a:srgbClr val="FF0000"/>
                </a:solidFill>
              </a:rPr>
              <a:t>comandi</a:t>
            </a:r>
            <a:r>
              <a:rPr lang="it-IT" sz="2000" dirty="0" smtClean="0"/>
              <a:t> e i </a:t>
            </a:r>
            <a:r>
              <a:rPr lang="it-IT" sz="2000" dirty="0" smtClean="0">
                <a:solidFill>
                  <a:srgbClr val="FF0000"/>
                </a:solidFill>
              </a:rPr>
              <a:t>nomi dei campi</a:t>
            </a:r>
            <a:r>
              <a:rPr lang="it-IT" sz="2000" dirty="0" smtClean="0">
                <a:solidFill>
                  <a:srgbClr val="CCFFCC"/>
                </a:solidFill>
              </a:rPr>
              <a:t> </a:t>
            </a:r>
            <a:r>
              <a:rPr lang="it-IT" sz="2000" dirty="0" smtClean="0"/>
              <a:t>sono </a:t>
            </a:r>
            <a:r>
              <a:rPr lang="it-IT" sz="2000" i="1" dirty="0" smtClean="0">
                <a:solidFill>
                  <a:srgbClr val="FF0000"/>
                </a:solidFill>
              </a:rPr>
              <a:t>case insensitive</a:t>
            </a:r>
            <a:r>
              <a:rPr lang="it-IT" sz="2000" dirty="0" smtClean="0"/>
              <a:t>.</a:t>
            </a:r>
          </a:p>
          <a:p>
            <a:pPr marL="403225" lvl="1" indent="0">
              <a:buNone/>
            </a:pPr>
            <a:r>
              <a:rPr lang="it-IT" sz="2000" b="1" dirty="0" smtClean="0">
                <a:solidFill>
                  <a:schemeClr val="tx1"/>
                </a:solidFill>
              </a:rPr>
              <a:t>Nota 2</a:t>
            </a:r>
            <a:r>
              <a:rPr lang="it-IT" sz="2000" dirty="0" smtClean="0">
                <a:solidFill>
                  <a:schemeClr val="tx1"/>
                </a:solidFill>
              </a:rPr>
              <a:t>: i </a:t>
            </a:r>
            <a:r>
              <a:rPr lang="it-IT" sz="2000" dirty="0" smtClean="0">
                <a:solidFill>
                  <a:srgbClr val="FF0000"/>
                </a:solidFill>
              </a:rPr>
              <a:t>nomi dei DB</a:t>
            </a:r>
            <a:r>
              <a:rPr lang="it-IT" sz="2000" dirty="0" smtClean="0">
                <a:solidFill>
                  <a:schemeClr val="tx1"/>
                </a:solidFill>
              </a:rPr>
              <a:t> e </a:t>
            </a:r>
            <a:r>
              <a:rPr lang="it-IT" sz="2000" dirty="0" smtClean="0">
                <a:solidFill>
                  <a:srgbClr val="FF0000"/>
                </a:solidFill>
              </a:rPr>
              <a:t>delle Tabelle</a:t>
            </a:r>
            <a:r>
              <a:rPr lang="it-IT" sz="2000" dirty="0" smtClean="0"/>
              <a:t> “</a:t>
            </a:r>
            <a:r>
              <a:rPr lang="it-IT" sz="2000" i="1" dirty="0" smtClean="0">
                <a:solidFill>
                  <a:schemeClr val="tx1"/>
                </a:solidFill>
              </a:rPr>
              <a:t>possono</a:t>
            </a:r>
            <a:r>
              <a:rPr lang="it-IT" sz="2000" dirty="0" smtClean="0"/>
              <a:t>” essere </a:t>
            </a:r>
            <a:r>
              <a:rPr lang="it-IT" sz="2000" i="1" dirty="0" smtClean="0">
                <a:solidFill>
                  <a:srgbClr val="FF0000"/>
                </a:solidFill>
              </a:rPr>
              <a:t>sensitive</a:t>
            </a:r>
            <a:r>
              <a:rPr lang="it-IT" sz="2000" dirty="0" smtClean="0"/>
              <a:t>, a seconda del Sistema Operativo e della configurazione del server.</a:t>
            </a:r>
            <a:endParaRPr lang="it-IT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4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 concetti base del DB relazionale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2359600"/>
            <a:ext cx="8280000" cy="356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800" dirty="0" smtClean="0"/>
              <a:t>Nomenclatura base: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err="1" smtClean="0"/>
              <a:t>tabella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smtClean="0"/>
              <a:t>record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err="1" smtClean="0"/>
              <a:t>campi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err="1" smtClean="0"/>
              <a:t>chiavi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smtClean="0"/>
              <a:t>query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smtClean="0"/>
              <a:t>SQL</a:t>
            </a:r>
            <a:endParaRPr lang="en-US" sz="2800" b="1" dirty="0"/>
          </a:p>
          <a:p>
            <a:pPr marL="800100" lvl="1" indent="-342900">
              <a:buFont typeface="Wingdings" charset="2"/>
              <a:buChar char="§"/>
            </a:pPr>
            <a:r>
              <a:rPr lang="en-US" sz="2800" b="1" dirty="0" smtClean="0"/>
              <a:t>DBMS</a:t>
            </a:r>
            <a:endParaRPr lang="en-US" sz="2800" b="1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32000" y="1152000"/>
            <a:ext cx="8460000" cy="443198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dirty="0" smtClean="0"/>
              <a:t>Per approfondimenti usare </a:t>
            </a:r>
            <a:r>
              <a:rPr lang="it-IT" sz="2400" b="1" dirty="0" smtClean="0"/>
              <a:t>internet</a:t>
            </a:r>
            <a:endParaRPr lang="it-IT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426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Terminologia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0000" y="1152000"/>
            <a:ext cx="8460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b="1" dirty="0" smtClean="0">
                <a:solidFill>
                  <a:srgbClr val="C00000"/>
                </a:solidFill>
              </a:rPr>
              <a:t>tabella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E’ una raccolta di dati organizzati in righe e colonne.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Ogni tabella, in genere, rappresenta un raccolta di informazioni su uno specifico argomento o tematica.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Ad esempio possiamo avere una tabella per gli studenti, una per i corsi e una per i docenti.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b="1" dirty="0" smtClean="0">
                <a:solidFill>
                  <a:srgbClr val="C00000"/>
                </a:solidFill>
              </a:rPr>
              <a:t>record</a:t>
            </a:r>
            <a:r>
              <a:rPr lang="it-IT" sz="2000" dirty="0" smtClean="0">
                <a:solidFill>
                  <a:srgbClr val="C00000"/>
                </a:solidFill>
              </a:rPr>
              <a:t> (riga, istanza, </a:t>
            </a:r>
            <a:r>
              <a:rPr lang="it-IT" sz="2000" dirty="0" err="1" smtClean="0">
                <a:solidFill>
                  <a:srgbClr val="C00000"/>
                </a:solidFill>
              </a:rPr>
              <a:t>tupla</a:t>
            </a:r>
            <a:r>
              <a:rPr lang="it-IT" sz="2000" dirty="0" smtClean="0">
                <a:solidFill>
                  <a:srgbClr val="C00000"/>
                </a:solidFill>
              </a:rPr>
              <a:t>)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E’ una singola riga di una tabella.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Ci consente di identificare un determinato insieme di dati, all’interno di tutti quelli che sono contenuti nella tabella.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b="1" dirty="0" smtClean="0">
                <a:solidFill>
                  <a:srgbClr val="C00000"/>
                </a:solidFill>
              </a:rPr>
              <a:t>campi</a:t>
            </a:r>
          </a:p>
          <a:p>
            <a:pPr marL="357750" indent="-35775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000" dirty="0" smtClean="0"/>
              <a:t>Sono le </a:t>
            </a:r>
            <a:r>
              <a:rPr lang="it-IT" sz="2000" dirty="0" smtClean="0">
                <a:solidFill>
                  <a:srgbClr val="C00000"/>
                </a:solidFill>
              </a:rPr>
              <a:t>celle</a:t>
            </a:r>
            <a:r>
              <a:rPr lang="it-IT" sz="2000" dirty="0" smtClean="0"/>
              <a:t> di una colonna che compongono la tabella e ne definiscono la struttura; si può specificare il tipo (</a:t>
            </a:r>
            <a:r>
              <a:rPr lang="it-IT" sz="2000" dirty="0" smtClean="0">
                <a:solidFill>
                  <a:srgbClr val="C00000"/>
                </a:solidFill>
              </a:rPr>
              <a:t>formato</a:t>
            </a:r>
            <a:r>
              <a:rPr lang="it-IT" sz="2000" dirty="0" smtClean="0"/>
              <a:t>) di ciascuna colonna (testo, numerico, intero e </a:t>
            </a:r>
            <a:r>
              <a:rPr lang="it-IT" sz="2000" dirty="0" err="1" smtClean="0"/>
              <a:t>floating</a:t>
            </a:r>
            <a:r>
              <a:rPr lang="it-IT" sz="2000" dirty="0" smtClean="0"/>
              <a:t>, ecc.) e si può imporre una certa serie di regole, ad es. che un campo non può essere vuoto (</a:t>
            </a:r>
            <a:r>
              <a:rPr lang="it-IT" sz="2000" dirty="0" err="1" smtClean="0">
                <a:solidFill>
                  <a:srgbClr val="C00000"/>
                </a:solidFill>
              </a:rPr>
              <a:t>null</a:t>
            </a:r>
            <a:r>
              <a:rPr lang="it-IT" sz="2000" dirty="0" smtClean="0"/>
              <a:t>) o deve avere un massimo numero di caratteri.</a:t>
            </a:r>
            <a:endParaRPr lang="it-IT" sz="2000" dirty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680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Le tabelle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Vediamo i concetti base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920313"/>
              </p:ext>
            </p:extLst>
          </p:nvPr>
        </p:nvGraphicFramePr>
        <p:xfrm>
          <a:off x="720000" y="2311728"/>
          <a:ext cx="6745110" cy="24231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349022"/>
                <a:gridCol w="1349022"/>
                <a:gridCol w="1349022"/>
                <a:gridCol w="1349022"/>
                <a:gridCol w="1349022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Codice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(</a:t>
                      </a:r>
                      <a:r>
                        <a:rPr lang="it-IT" sz="1800" noProof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intero</a:t>
                      </a:r>
                      <a:r>
                        <a:rPr lang="it-IT" sz="1800" noProof="0" dirty="0" smtClean="0"/>
                        <a:t>)</a:t>
                      </a:r>
                      <a:endParaRPr lang="it-IT" sz="1800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Nome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(</a:t>
                      </a:r>
                      <a:r>
                        <a:rPr lang="it-IT" sz="1800" noProof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carattere</a:t>
                      </a:r>
                      <a:r>
                        <a:rPr lang="it-IT" sz="1800" noProof="0" dirty="0" smtClean="0"/>
                        <a:t>)</a:t>
                      </a:r>
                      <a:endParaRPr lang="it-IT" sz="1800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err="1" smtClean="0"/>
                        <a:t>N_Ore</a:t>
                      </a:r>
                      <a:endParaRPr lang="it-IT" sz="1800" noProof="0" dirty="0" smtClean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(</a:t>
                      </a:r>
                      <a:r>
                        <a:rPr lang="it-IT" sz="1800" noProof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reale</a:t>
                      </a:r>
                      <a:r>
                        <a:rPr lang="it-IT" sz="1800" noProof="0" dirty="0" smtClean="0"/>
                        <a:t>)</a:t>
                      </a:r>
                      <a:endParaRPr lang="it-IT" sz="1800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Semestre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(</a:t>
                      </a:r>
                      <a:r>
                        <a:rPr lang="it-IT" sz="1800" noProof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intero</a:t>
                      </a:r>
                      <a:r>
                        <a:rPr lang="it-IT" sz="1800" noProof="0" dirty="0" smtClean="0"/>
                        <a:t>)</a:t>
                      </a:r>
                      <a:endParaRPr lang="it-IT" sz="1800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Crediti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(</a:t>
                      </a:r>
                      <a:r>
                        <a:rPr lang="it-IT" sz="1800" noProof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intero</a:t>
                      </a:r>
                      <a:r>
                        <a:rPr lang="it-IT" sz="1800" noProof="0" dirty="0" smtClean="0"/>
                        <a:t>)</a:t>
                      </a:r>
                      <a:endParaRPr lang="it-IT" sz="1800" noProof="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010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Basi di Dati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72.5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1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9</a:t>
                      </a:r>
                      <a:endParaRPr lang="it-IT" sz="18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022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Algoritmi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90.3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1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800" noProof="0" dirty="0" smtClean="0"/>
                        <a:t>12</a:t>
                      </a:r>
                      <a:endParaRPr lang="it-IT" sz="18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r-IN" sz="1800" noProof="0" dirty="0" smtClean="0"/>
                        <a:t>…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r-IN" sz="1800" noProof="0" dirty="0" smtClean="0"/>
                        <a:t>…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r-IN" sz="1800" noProof="0" dirty="0" smtClean="0"/>
                        <a:t>…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r-IN" sz="1800" noProof="0" dirty="0" smtClean="0"/>
                        <a:t>…</a:t>
                      </a:r>
                      <a:endParaRPr lang="it-IT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r-IN" sz="1800" noProof="0" dirty="0" smtClean="0"/>
                        <a:t>…</a:t>
                      </a:r>
                      <a:endParaRPr lang="it-IT" sz="18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893093" y="3603516"/>
            <a:ext cx="809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RIGHE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ISTANZE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19509" y="1208431"/>
            <a:ext cx="846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TABELLA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SCHEMA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4428" y="1666972"/>
            <a:ext cx="935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COLONNE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CAMPI</a:t>
            </a:r>
            <a:endParaRPr 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>
          <a:xfrm flipH="1">
            <a:off x="6718434" y="1731651"/>
            <a:ext cx="624429" cy="50946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516445" y="2199259"/>
            <a:ext cx="1211672" cy="2622998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ounded Rectangle 12"/>
          <p:cNvSpPr/>
          <p:nvPr/>
        </p:nvSpPr>
        <p:spPr>
          <a:xfrm>
            <a:off x="598091" y="3786199"/>
            <a:ext cx="6985492" cy="390077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ounded Rectangle 13"/>
          <p:cNvSpPr/>
          <p:nvPr/>
        </p:nvSpPr>
        <p:spPr>
          <a:xfrm>
            <a:off x="618384" y="2304835"/>
            <a:ext cx="6985492" cy="945945"/>
          </a:xfrm>
          <a:prstGeom prst="roundRect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extBox 14"/>
          <p:cNvSpPr txBox="1"/>
          <p:nvPr/>
        </p:nvSpPr>
        <p:spPr>
          <a:xfrm>
            <a:off x="7766216" y="2589122"/>
            <a:ext cx="927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smtClean="0">
                <a:solidFill>
                  <a:srgbClr val="C00000"/>
                </a:solidFill>
              </a:rPr>
              <a:t>METADATI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660" y="5104386"/>
            <a:ext cx="8280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Ad es. chiamiamo la tabella sopra “</a:t>
            </a:r>
            <a:r>
              <a:rPr lang="it-IT" sz="2400" b="1" dirty="0" smtClean="0">
                <a:solidFill>
                  <a:srgbClr val="C00000"/>
                </a:solidFill>
              </a:rPr>
              <a:t>corsi</a:t>
            </a:r>
            <a:r>
              <a:rPr lang="it-IT" sz="2400" dirty="0" smtClean="0"/>
              <a:t>”</a:t>
            </a:r>
          </a:p>
          <a:p>
            <a:pPr marL="342000" indent="-3420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I più comuni tipi di dati sono: intero, reale (float), carattere (stringa), data </a:t>
            </a:r>
            <a:r>
              <a:rPr lang="it-IT" sz="2400" dirty="0" smtClean="0"/>
              <a:t>(</a:t>
            </a:r>
            <a:r>
              <a:rPr lang="it-IT" sz="2400" dirty="0" err="1" smtClean="0"/>
              <a:t>timestamp</a:t>
            </a:r>
            <a:r>
              <a:rPr lang="it-IT" sz="2400" dirty="0" smtClean="0"/>
              <a:t>).</a:t>
            </a:r>
            <a:endParaRPr lang="it-IT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062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Terminologia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58" y="1152000"/>
            <a:ext cx="84528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>
                <a:solidFill>
                  <a:srgbClr val="C00000"/>
                </a:solidFill>
              </a:rPr>
              <a:t>c</a:t>
            </a:r>
            <a:r>
              <a:rPr lang="it-IT" sz="2400" b="1" dirty="0" smtClean="0">
                <a:solidFill>
                  <a:srgbClr val="C00000"/>
                </a:solidFill>
              </a:rPr>
              <a:t>hiavi</a:t>
            </a:r>
            <a:r>
              <a:rPr lang="it-IT" sz="2400" dirty="0" smtClean="0">
                <a:solidFill>
                  <a:srgbClr val="C00000"/>
                </a:solidFill>
              </a:rPr>
              <a:t> (primarie, esterne)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E’ l’insieme dei campi che permette di identificare in modo univoco ed inequivocabile un singolo record all’interno della tabella.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O</a:t>
            </a:r>
            <a:r>
              <a:rPr lang="it-IT" sz="2400" dirty="0" smtClean="0"/>
              <a:t>gni tabella può avere una o più chiavi.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N</a:t>
            </a:r>
            <a:r>
              <a:rPr lang="it-IT" sz="2400" dirty="0" smtClean="0"/>
              <a:t>on si possono avere in tabella due record distinti con lo stesso valore del campo chiave.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N</a:t>
            </a:r>
            <a:r>
              <a:rPr lang="it-IT" sz="2400" dirty="0" smtClean="0"/>
              <a:t>on è possibile avere chiavi contenenti valore </a:t>
            </a:r>
            <a:r>
              <a:rPr lang="it-IT" sz="2400" dirty="0" smtClean="0">
                <a:solidFill>
                  <a:srgbClr val="C00000"/>
                </a:solidFill>
              </a:rPr>
              <a:t>NULL</a:t>
            </a:r>
            <a:r>
              <a:rPr lang="it-IT" sz="2400" dirty="0" smtClean="0"/>
              <a:t>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U</a:t>
            </a:r>
            <a:r>
              <a:rPr lang="it-IT" sz="2400" dirty="0" smtClean="0"/>
              <a:t>na chiave può essere composta da uno o più campi.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solidFill>
                  <a:srgbClr val="C00000"/>
                </a:solidFill>
              </a:rPr>
              <a:t>E’ </a:t>
            </a:r>
            <a:r>
              <a:rPr lang="it-IT" sz="2400" dirty="0">
                <a:solidFill>
                  <a:srgbClr val="C00000"/>
                </a:solidFill>
              </a:rPr>
              <a:t>un elemento fondamentale per </a:t>
            </a:r>
            <a:r>
              <a:rPr lang="it-IT" sz="2400" dirty="0" smtClean="0">
                <a:solidFill>
                  <a:srgbClr val="C00000"/>
                </a:solidFill>
              </a:rPr>
              <a:t>i database relazionali.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760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Terminologia</a:t>
            </a: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58" y="1152000"/>
            <a:ext cx="845288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 err="1" smtClean="0">
                <a:solidFill>
                  <a:srgbClr val="C00000"/>
                </a:solidFill>
              </a:rPr>
              <a:t>query</a:t>
            </a:r>
            <a:endParaRPr lang="it-IT" sz="2400" b="1" dirty="0" smtClean="0">
              <a:solidFill>
                <a:srgbClr val="C00000"/>
              </a:solidFill>
            </a:endParaRP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E’ </a:t>
            </a:r>
            <a:r>
              <a:rPr lang="it-IT" sz="2400" dirty="0"/>
              <a:t>un’interrogazione sul Database utile per per estrarre, riorganizzare, riclassificare i </a:t>
            </a:r>
            <a:r>
              <a:rPr lang="it-IT" sz="2400" dirty="0" smtClean="0"/>
              <a:t>dati.</a:t>
            </a:r>
            <a:endParaRPr lang="it-IT" sz="2400" dirty="0"/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F</a:t>
            </a:r>
            <a:r>
              <a:rPr lang="it-IT" sz="2400" dirty="0" smtClean="0"/>
              <a:t>ornisce </a:t>
            </a:r>
            <a:r>
              <a:rPr lang="it-IT" sz="2400" dirty="0"/>
              <a:t>come risultato un insieme di dati che soddisfano le condizioni imposte in </a:t>
            </a:r>
            <a:r>
              <a:rPr lang="it-IT" sz="2400" dirty="0" smtClean="0"/>
              <a:t>essa.</a:t>
            </a:r>
            <a:endParaRPr lang="it-IT" sz="2400" dirty="0"/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N</a:t>
            </a:r>
            <a:r>
              <a:rPr lang="it-IT" sz="2400" dirty="0" smtClean="0"/>
              <a:t>ormalmente </a:t>
            </a:r>
            <a:r>
              <a:rPr lang="it-IT" sz="2400" dirty="0"/>
              <a:t>negli strumenti per la gestione dei DB si ha la possibilità di creare la </a:t>
            </a:r>
            <a:r>
              <a:rPr lang="it-IT" sz="2400" dirty="0" err="1" smtClean="0"/>
              <a:t>query</a:t>
            </a:r>
            <a:r>
              <a:rPr lang="it-IT" sz="2400" dirty="0" smtClean="0"/>
              <a:t>.</a:t>
            </a:r>
            <a:endParaRPr lang="it-IT" sz="2400" dirty="0"/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S</a:t>
            </a:r>
            <a:r>
              <a:rPr lang="it-IT" sz="2400" dirty="0" smtClean="0"/>
              <a:t>ia </a:t>
            </a:r>
            <a:r>
              <a:rPr lang="it-IT" sz="2400" dirty="0"/>
              <a:t>con </a:t>
            </a:r>
            <a:r>
              <a:rPr lang="it-IT" sz="2400" dirty="0" smtClean="0"/>
              <a:t>apposite </a:t>
            </a:r>
            <a:r>
              <a:rPr lang="it-IT" sz="2400" dirty="0"/>
              <a:t>interfacce facilitate, sia scrivendola direttamente in un </a:t>
            </a:r>
            <a:r>
              <a:rPr lang="it-IT" sz="2400" dirty="0" smtClean="0"/>
              <a:t>linguaggio apposito.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5327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 concetti base del DB relazionale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58" y="1152000"/>
            <a:ext cx="845288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b="1" dirty="0" smtClean="0">
                <a:solidFill>
                  <a:srgbClr val="C00000"/>
                </a:solidFill>
              </a:rPr>
              <a:t>SQL</a:t>
            </a:r>
            <a:r>
              <a:rPr lang="it-IT" sz="2400" dirty="0" smtClean="0">
                <a:solidFill>
                  <a:srgbClr val="C00000"/>
                </a:solidFill>
              </a:rPr>
              <a:t> </a:t>
            </a:r>
            <a:r>
              <a:rPr lang="it-IT" sz="2400" dirty="0" smtClean="0"/>
              <a:t>(</a:t>
            </a:r>
            <a:r>
              <a:rPr lang="it-IT" sz="2400" i="1" dirty="0" err="1"/>
              <a:t>Structured</a:t>
            </a:r>
            <a:r>
              <a:rPr lang="it-IT" sz="2400" i="1" dirty="0"/>
              <a:t> Query </a:t>
            </a:r>
            <a:r>
              <a:rPr lang="it-IT" sz="2400" i="1" dirty="0" smtClean="0"/>
              <a:t>Language </a:t>
            </a:r>
            <a:r>
              <a:rPr lang="it-IT" sz="2400" i="1" dirty="0"/>
              <a:t>- </a:t>
            </a:r>
            <a:r>
              <a:rPr lang="it-IT" sz="2400" i="1" dirty="0" smtClean="0"/>
              <a:t>pronunciato </a:t>
            </a:r>
            <a:r>
              <a:rPr lang="it-IT" sz="2400" i="1" dirty="0"/>
              <a:t>“</a:t>
            </a:r>
            <a:r>
              <a:rPr lang="it-IT" sz="2400" i="1" dirty="0">
                <a:solidFill>
                  <a:srgbClr val="C00000"/>
                </a:solidFill>
              </a:rPr>
              <a:t>ES-Q-EL</a:t>
            </a:r>
            <a:r>
              <a:rPr lang="it-IT" sz="2400" i="1" dirty="0"/>
              <a:t>”</a:t>
            </a:r>
            <a:r>
              <a:rPr lang="it-IT" sz="2400" dirty="0" smtClean="0"/>
              <a:t>)</a:t>
            </a:r>
            <a:endParaRPr lang="it-IT" sz="2400" dirty="0" smtClean="0">
              <a:solidFill>
                <a:srgbClr val="C00000"/>
              </a:solidFill>
            </a:endParaRP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E’ il linguaggio utilizzato per accedere e gestire i dati di un (</a:t>
            </a:r>
            <a:r>
              <a:rPr lang="it-IT" sz="2400" dirty="0" err="1" smtClean="0"/>
              <a:t>R</a:t>
            </a:r>
            <a:r>
              <a:rPr lang="it-IT" sz="2400" dirty="0" smtClean="0"/>
              <a:t>)DBMS, per creare e modificare la struttura del database e per gestire l'accesso agli oggetti contenuti.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/>
              <a:t>Sebbene SQL sia uno standard ANSI e ISO, molti RDBMS estendono supportano estensioni al linguaggio (dialetti). La prima versione fu sviluppata da IBM nei primi anni '70 da D. D. </a:t>
            </a:r>
            <a:r>
              <a:rPr lang="it-IT" sz="2400" dirty="0" err="1" smtClean="0"/>
              <a:t>Chamberlin</a:t>
            </a:r>
            <a:r>
              <a:rPr lang="it-IT" sz="2400" dirty="0" smtClean="0"/>
              <a:t> e </a:t>
            </a:r>
            <a:r>
              <a:rPr lang="it-IT" sz="2400" dirty="0" err="1" smtClean="0"/>
              <a:t>R</a:t>
            </a:r>
            <a:r>
              <a:rPr lang="it-IT" sz="2400" dirty="0" smtClean="0"/>
              <a:t>. </a:t>
            </a:r>
            <a:r>
              <a:rPr lang="it-IT" sz="2400" dirty="0" err="1" smtClean="0"/>
              <a:t>F</a:t>
            </a:r>
            <a:r>
              <a:rPr lang="it-IT" sz="2400" dirty="0" smtClean="0"/>
              <a:t>. </a:t>
            </a:r>
            <a:r>
              <a:rPr lang="it-IT" sz="2400" dirty="0" err="1" smtClean="0"/>
              <a:t>Boyce</a:t>
            </a:r>
            <a:r>
              <a:rPr lang="it-IT" sz="2400" dirty="0" smtClean="0"/>
              <a:t> col nome di SEQUEL. IBM brevettò questa versione del linguaggio nel 1985 chiamandolo SQL, nel 1986 fu formalmente standardizzato dall'American </a:t>
            </a:r>
            <a:r>
              <a:rPr lang="it-IT" sz="2400" i="1" dirty="0" smtClean="0"/>
              <a:t>National </a:t>
            </a:r>
            <a:r>
              <a:rPr lang="it-IT" sz="2400" i="1" dirty="0" err="1" smtClean="0"/>
              <a:t>Standards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Institute</a:t>
            </a:r>
            <a:r>
              <a:rPr lang="it-IT" sz="2400" dirty="0" smtClean="0"/>
              <a:t>. Le versioni successive vennero rilasciate come standard dall’</a:t>
            </a:r>
            <a:r>
              <a:rPr lang="it-IT" sz="2400" i="1" dirty="0" smtClean="0"/>
              <a:t>International </a:t>
            </a:r>
            <a:r>
              <a:rPr lang="it-IT" sz="2400" i="1" dirty="0" err="1" smtClean="0"/>
              <a:t>Standardization</a:t>
            </a:r>
            <a:r>
              <a:rPr lang="it-IT" sz="2400" i="1" dirty="0" smtClean="0"/>
              <a:t> Organization</a:t>
            </a:r>
            <a:r>
              <a:rPr lang="it-IT" sz="2400" dirty="0" smtClean="0"/>
              <a:t> (ISO). Attualmente lo standard è SQL:2008.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5851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</a:t>
            </a:r>
            <a:r>
              <a:rPr lang="it-IT" sz="4000" dirty="0" err="1" smtClean="0"/>
              <a:t>Structured</a:t>
            </a:r>
            <a:r>
              <a:rPr lang="it-IT" sz="4000" dirty="0" smtClean="0"/>
              <a:t> Query Language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58" y="1152000"/>
            <a:ext cx="845288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SQL è un linguaggio di interrogazione e manipolazione della base dati e delle informazioni in essa contenute.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Non è un linguaggio imperativo/procedurale, è un linguaggio dichiarativo: manca dei concetti di variabile e di struttura di controllo algoritmica, tipica dei linguaggi imperativi e della programmazione strutturata.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E’ costituito da tre insiemi di istruzioni:</a:t>
            </a:r>
          </a:p>
          <a:p>
            <a:pPr marL="7812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b="1" dirty="0" smtClean="0">
                <a:solidFill>
                  <a:srgbClr val="C00000"/>
                </a:solidFill>
              </a:rPr>
              <a:t>DDL</a:t>
            </a:r>
            <a:r>
              <a:rPr lang="it-IT" sz="2400" dirty="0" smtClean="0"/>
              <a:t> (</a:t>
            </a:r>
            <a:r>
              <a:rPr lang="it-IT" sz="2400" i="1" dirty="0" smtClean="0"/>
              <a:t>Data Definition Language</a:t>
            </a:r>
            <a:r>
              <a:rPr lang="it-IT" sz="2400" dirty="0" smtClean="0"/>
              <a:t>): per definire la struttura della base dati</a:t>
            </a:r>
          </a:p>
          <a:p>
            <a:pPr marL="7812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b="1" dirty="0" smtClean="0">
                <a:solidFill>
                  <a:srgbClr val="C00000"/>
                </a:solidFill>
              </a:rPr>
              <a:t>DCL</a:t>
            </a:r>
            <a:r>
              <a:rPr lang="it-IT" sz="2400" dirty="0" smtClean="0"/>
              <a:t> (</a:t>
            </a:r>
            <a:r>
              <a:rPr lang="it-IT" sz="2400" i="1" dirty="0" smtClean="0"/>
              <a:t>Data Control Language</a:t>
            </a:r>
            <a:r>
              <a:rPr lang="it-IT" sz="2400" dirty="0" smtClean="0"/>
              <a:t>): per gestire i criteri di protezione e di accesso ai dati</a:t>
            </a:r>
          </a:p>
          <a:p>
            <a:pPr marL="7812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b="1" dirty="0" smtClean="0">
                <a:solidFill>
                  <a:srgbClr val="C00000"/>
                </a:solidFill>
              </a:rPr>
              <a:t>DML</a:t>
            </a:r>
            <a:r>
              <a:rPr lang="it-IT" sz="2400" dirty="0" smtClean="0"/>
              <a:t> (</a:t>
            </a:r>
            <a:r>
              <a:rPr lang="it-IT" sz="2400" i="1" dirty="0" smtClean="0"/>
              <a:t>Data </a:t>
            </a:r>
            <a:r>
              <a:rPr lang="it-IT" sz="2400" i="1" dirty="0" err="1" smtClean="0"/>
              <a:t>Manipulation</a:t>
            </a:r>
            <a:r>
              <a:rPr lang="it-IT" sz="2400" i="1" dirty="0" smtClean="0"/>
              <a:t> Language</a:t>
            </a:r>
            <a:r>
              <a:rPr lang="it-IT" sz="2400" dirty="0" smtClean="0"/>
              <a:t>): per operare sui dati</a:t>
            </a:r>
          </a:p>
          <a:p>
            <a:pPr marL="7812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b="1" dirty="0" smtClean="0">
                <a:solidFill>
                  <a:srgbClr val="C00000"/>
                </a:solidFill>
              </a:rPr>
              <a:t>TCL</a:t>
            </a:r>
            <a:r>
              <a:rPr lang="it-IT" sz="2400" dirty="0" smtClean="0"/>
              <a:t> (</a:t>
            </a:r>
            <a:r>
              <a:rPr lang="it-IT" sz="2400" i="1" dirty="0" err="1" smtClean="0"/>
              <a:t>Transactional</a:t>
            </a:r>
            <a:r>
              <a:rPr lang="it-IT" sz="2400" i="1" dirty="0" smtClean="0"/>
              <a:t> </a:t>
            </a:r>
            <a:r>
              <a:rPr lang="it-IT" sz="2400" i="1" dirty="0"/>
              <a:t>Control </a:t>
            </a:r>
            <a:r>
              <a:rPr lang="it-IT" sz="2400" i="1" dirty="0" smtClean="0"/>
              <a:t>Language</a:t>
            </a:r>
            <a:r>
              <a:rPr lang="it-IT" sz="2400" dirty="0" smtClean="0"/>
              <a:t>): per gestire le varie transazioni nel DB. Es.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COMMIT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ROLLBACK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751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</a:t>
            </a:r>
            <a:r>
              <a:rPr lang="it-IT" sz="4000" dirty="0" err="1" smtClean="0"/>
              <a:t>Structured</a:t>
            </a:r>
            <a:r>
              <a:rPr lang="it-IT" sz="4000" dirty="0" smtClean="0"/>
              <a:t> Query Language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58" y="1152000"/>
            <a:ext cx="8452884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solidFill>
                  <a:srgbClr val="C00000"/>
                </a:solidFill>
                <a:latin typeface="Helvetica" charset="0"/>
              </a:rPr>
              <a:t>Query e SQL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/>
              <a:t>Una </a:t>
            </a:r>
            <a:r>
              <a:rPr lang="it-IT" sz="2400" dirty="0" err="1" smtClean="0"/>
              <a:t>query</a:t>
            </a:r>
            <a:r>
              <a:rPr lang="it-IT" sz="2400" dirty="0" smtClean="0"/>
              <a:t> scritta in SQL può avere questa forma: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b="1" dirty="0" smtClean="0"/>
              <a:t>	</a:t>
            </a:r>
            <a:r>
              <a:rPr lang="it-IT" sz="2400" b="1" dirty="0" smtClean="0">
                <a:solidFill>
                  <a:srgbClr val="C00000"/>
                </a:solidFill>
              </a:rPr>
              <a:t>Select</a:t>
            </a:r>
            <a:r>
              <a:rPr lang="it-IT" sz="2400" b="1" dirty="0" smtClean="0"/>
              <a:t> </a:t>
            </a:r>
            <a:r>
              <a:rPr lang="mr-IN" sz="2400" b="1" dirty="0" smtClean="0"/>
              <a:t>–</a:t>
            </a:r>
            <a:r>
              <a:rPr lang="it-IT" sz="2400" b="1" dirty="0" smtClean="0"/>
              <a:t> </a:t>
            </a:r>
            <a:r>
              <a:rPr lang="it-IT" sz="2400" b="1" dirty="0" smtClean="0">
                <a:solidFill>
                  <a:srgbClr val="C00000"/>
                </a:solidFill>
              </a:rPr>
              <a:t>From</a:t>
            </a:r>
            <a:r>
              <a:rPr lang="it-IT" sz="2400" b="1" dirty="0" smtClean="0"/>
              <a:t> </a:t>
            </a:r>
            <a:r>
              <a:rPr lang="mr-IN" sz="2400" b="1" dirty="0" smtClean="0"/>
              <a:t>–</a:t>
            </a:r>
            <a:r>
              <a:rPr lang="it-IT" sz="2400" b="1" dirty="0" smtClean="0"/>
              <a:t> </a:t>
            </a:r>
            <a:r>
              <a:rPr lang="it-IT" sz="2400" b="1" dirty="0" err="1" smtClean="0">
                <a:solidFill>
                  <a:srgbClr val="C00000"/>
                </a:solidFill>
              </a:rPr>
              <a:t>Where</a:t>
            </a:r>
            <a:endParaRPr lang="it-IT" sz="2400" b="1" dirty="0" smtClean="0">
              <a:solidFill>
                <a:srgbClr val="C00000"/>
              </a:solidFill>
            </a:endParaRP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– </a:t>
            </a:r>
            <a:r>
              <a:rPr lang="it-IT" sz="2000" b="1" dirty="0" smtClean="0"/>
              <a:t>SELECT</a:t>
            </a:r>
            <a:r>
              <a:rPr lang="it-IT" sz="2000" dirty="0" smtClean="0"/>
              <a:t>: per indicare i campi richiesti (</a:t>
            </a:r>
            <a:r>
              <a:rPr lang="it-IT" sz="2000" b="1" dirty="0" smtClean="0">
                <a:solidFill>
                  <a:srgbClr val="C00000"/>
                </a:solidFill>
              </a:rPr>
              <a:t>*</a:t>
            </a:r>
            <a:r>
              <a:rPr lang="it-IT" sz="2000" dirty="0" smtClean="0"/>
              <a:t> per tutti)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– </a:t>
            </a:r>
            <a:r>
              <a:rPr lang="it-IT" sz="2000" b="1" dirty="0" smtClean="0"/>
              <a:t>FROM</a:t>
            </a:r>
            <a:r>
              <a:rPr lang="it-IT" sz="2000" dirty="0" smtClean="0"/>
              <a:t>: per indicare su quali tabelle si deve effettuare la </a:t>
            </a:r>
            <a:r>
              <a:rPr lang="it-IT" sz="2000" dirty="0" err="1" smtClean="0"/>
              <a:t>query</a:t>
            </a:r>
            <a:endParaRPr lang="it-IT" sz="2000" dirty="0" smtClean="0"/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– </a:t>
            </a:r>
            <a:r>
              <a:rPr lang="it-IT" sz="2000" b="1" dirty="0" smtClean="0"/>
              <a:t>WHERE</a:t>
            </a:r>
            <a:r>
              <a:rPr lang="it-IT" sz="2000" dirty="0" smtClean="0"/>
              <a:t>: per indicare i vincoli imposti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Ad esempio: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SELECT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Nome, </a:t>
            </a:r>
            <a:r>
              <a:rPr lang="it-IT" sz="2400" dirty="0" err="1" smtClean="0">
                <a:latin typeface="Consolas" charset="0"/>
                <a:ea typeface="Consolas" charset="0"/>
                <a:cs typeface="Consolas" charset="0"/>
              </a:rPr>
              <a:t>N_Ore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, Crediti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FROM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Corsi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WHERE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Codice=22;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cs typeface="Bitstream Vera Sans" charset="0"/>
              </a:rPr>
              <a:t>Può essere usato per costruire </a:t>
            </a:r>
            <a:r>
              <a:rPr lang="it-IT" sz="2400" dirty="0" smtClean="0">
                <a:solidFill>
                  <a:srgbClr val="C00000"/>
                </a:solidFill>
                <a:cs typeface="Bitstream Vera Sans" charset="0"/>
              </a:rPr>
              <a:t>scripts</a:t>
            </a:r>
            <a:r>
              <a:rPr lang="it-IT" sz="2400" dirty="0" smtClean="0">
                <a:cs typeface="Bitstream Vera Sans" charset="0"/>
              </a:rPr>
              <a:t>, </a:t>
            </a:r>
            <a:r>
              <a:rPr lang="it-IT" sz="2400" dirty="0" smtClean="0">
                <a:solidFill>
                  <a:srgbClr val="C00000"/>
                </a:solidFill>
                <a:cs typeface="Bitstream Vera Sans" charset="0"/>
              </a:rPr>
              <a:t>funzioni</a:t>
            </a:r>
            <a:r>
              <a:rPr lang="it-IT" sz="2400" dirty="0" smtClean="0">
                <a:cs typeface="Bitstream Vera Sans" charset="0"/>
              </a:rPr>
              <a:t> e </a:t>
            </a:r>
            <a:r>
              <a:rPr lang="it-IT" sz="2400" dirty="0" smtClean="0">
                <a:solidFill>
                  <a:srgbClr val="C00000"/>
                </a:solidFill>
                <a:cs typeface="Bitstream Vera Sans" charset="0"/>
              </a:rPr>
              <a:t>procedure</a:t>
            </a:r>
            <a:r>
              <a:rPr lang="it-IT" sz="2400" dirty="0" smtClean="0">
                <a:cs typeface="Bitstream Vera Sans" charset="0"/>
              </a:rPr>
              <a:t>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cs typeface="Bitstream Vera Sans" charset="0"/>
              </a:rPr>
              <a:t>I comandi più usati: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SELECT</a:t>
            </a:r>
            <a:r>
              <a:rPr lang="it-IT" sz="2400" dirty="0" smtClean="0">
                <a:cs typeface="Bitstream Vera San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INSERT</a:t>
            </a:r>
            <a:r>
              <a:rPr lang="it-IT" sz="2400" dirty="0" smtClean="0">
                <a:cs typeface="Bitstream Vera San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DELETE</a:t>
            </a:r>
            <a:r>
              <a:rPr lang="it-IT" sz="2400" dirty="0" smtClean="0">
                <a:cs typeface="Bitstream Vera San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UPDATE</a:t>
            </a:r>
            <a:r>
              <a:rPr lang="it-IT" sz="2400" dirty="0" smtClean="0">
                <a:cs typeface="Bitstream Vera Sans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0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Il catalogo di </a:t>
            </a:r>
            <a:r>
              <a:rPr lang="it-IT" sz="4000" dirty="0" err="1" smtClean="0"/>
              <a:t>Messier</a:t>
            </a:r>
            <a:endParaRPr lang="it-IT" sz="40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8760" y="5682435"/>
            <a:ext cx="8567999" cy="1061060"/>
          </a:xfrm>
        </p:spPr>
        <p:txBody>
          <a:bodyPr>
            <a:spAutoFit/>
          </a:bodyPr>
          <a:lstStyle/>
          <a:p>
            <a:pPr lvl="1">
              <a:lnSpc>
                <a:spcPct val="102000"/>
              </a:lnSpc>
            </a:pPr>
            <a:r>
              <a:rPr lang="en-GB" sz="2800" dirty="0" err="1" smtClean="0">
                <a:solidFill>
                  <a:schemeClr val="tx1"/>
                </a:solidFill>
                <a:cs typeface="Bitstream Vera Sans" charset="0"/>
              </a:rPr>
              <a:t>Dati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Bitstream Vera Sans" charset="0"/>
              </a:rPr>
              <a:t>+ </a:t>
            </a:r>
            <a:r>
              <a:rPr lang="en-GB" sz="2800" dirty="0" err="1" smtClean="0">
                <a:solidFill>
                  <a:schemeClr val="tx1"/>
                </a:solidFill>
                <a:cs typeface="Bitstream Vera Sans" charset="0"/>
              </a:rPr>
              <a:t>metadati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Bitstream Vera Sans" charset="0"/>
              </a:rPr>
              <a:t>= 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file, </a:t>
            </a:r>
            <a:r>
              <a:rPr lang="en-GB" sz="2800" i="0" dirty="0" smtClean="0">
                <a:solidFill>
                  <a:schemeClr val="tx1"/>
                </a:solidFill>
                <a:cs typeface="Bitstream Vera Sans" charset="0"/>
              </a:rPr>
              <a:t>ad </a:t>
            </a:r>
            <a:r>
              <a:rPr lang="en-GB" sz="2800" i="0" dirty="0" err="1" smtClean="0">
                <a:solidFill>
                  <a:schemeClr val="tx1"/>
                </a:solidFill>
                <a:cs typeface="Bitstream Vera Sans" charset="0"/>
              </a:rPr>
              <a:t>es</a:t>
            </a:r>
            <a:r>
              <a:rPr lang="en-GB" sz="2800" i="0" dirty="0" smtClean="0">
                <a:solidFill>
                  <a:schemeClr val="tx1"/>
                </a:solidFill>
                <a:cs typeface="Bitstream Vera Sans" charset="0"/>
              </a:rPr>
              <a:t>. 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excel, xml, FITS, </a:t>
            </a:r>
            <a:r>
              <a:rPr lang="en-GB" sz="2800" dirty="0" err="1" smtClean="0">
                <a:solidFill>
                  <a:schemeClr val="tx1"/>
                </a:solidFill>
                <a:cs typeface="Bitstream Vera Sans" charset="0"/>
              </a:rPr>
              <a:t>ecc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.</a:t>
            </a:r>
          </a:p>
          <a:p>
            <a:pPr lvl="1">
              <a:lnSpc>
                <a:spcPct val="102000"/>
              </a:lnSpc>
            </a:pPr>
            <a:r>
              <a:rPr lang="en-GB" sz="2800" dirty="0" err="1" smtClean="0">
                <a:solidFill>
                  <a:schemeClr val="tx1"/>
                </a:solidFill>
                <a:cs typeface="Bitstream Vera Sans" charset="0"/>
              </a:rPr>
              <a:t>Dati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Bitstream Vera Sans" charset="0"/>
              </a:rPr>
              <a:t>+ </a:t>
            </a:r>
            <a:r>
              <a:rPr lang="en-GB" sz="2800" dirty="0" err="1" smtClean="0">
                <a:solidFill>
                  <a:schemeClr val="tx1"/>
                </a:solidFill>
                <a:cs typeface="Bitstream Vera Sans" charset="0"/>
              </a:rPr>
              <a:t>metadati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Bitstream Vera Sans" charset="0"/>
              </a:rPr>
              <a:t>+ </a:t>
            </a:r>
            <a:r>
              <a:rPr lang="en-GB" sz="2800" u="sng" dirty="0" smtClean="0">
                <a:solidFill>
                  <a:schemeClr val="tx1"/>
                </a:solidFill>
                <a:cs typeface="Bitstream Vera Sans" charset="0"/>
              </a:rPr>
              <a:t>software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Bitstream Vera Sans" charset="0"/>
              </a:rPr>
              <a:t>= </a:t>
            </a:r>
            <a:r>
              <a:rPr lang="en-GB" sz="2800" i="1" dirty="0" smtClean="0">
                <a:solidFill>
                  <a:schemeClr val="tx1"/>
                </a:solidFill>
                <a:cs typeface="Bitstream Vera Sans" charset="0"/>
              </a:rPr>
              <a:t>DATABASE</a:t>
            </a:r>
            <a:r>
              <a:rPr lang="en-GB" sz="2800" dirty="0" smtClean="0">
                <a:solidFill>
                  <a:schemeClr val="tx1"/>
                </a:solidFill>
                <a:cs typeface="Bitstream Vera Sans" charset="0"/>
              </a:rPr>
              <a:t> !</a:t>
            </a: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2820" y="1123325"/>
            <a:ext cx="8676000" cy="4298407"/>
          </a:xfrm>
          <a:prstGeom prst="rect">
            <a:avLst/>
          </a:prstGeom>
          <a:effectLst/>
        </p:spPr>
        <p:txBody>
          <a:bodyPr vert="horz" wrap="square" lIns="91440" tIns="45720" rIns="91440" bIns="45720" rtlCol="0">
            <a:sp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8000"/>
              </a:lnSpc>
              <a:buNone/>
            </a:pP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Id  Type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Const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Mag 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Ra_h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Ra_m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Dec_d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Dec_p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Dist</a:t>
            </a:r>
            <a:r>
              <a:rPr lang="en-GB" sz="1800" dirty="0">
                <a:solidFill>
                  <a:srgbClr val="002060"/>
                </a:solidFill>
                <a:effectLst/>
                <a:latin typeface="Consolas"/>
                <a:cs typeface="Consolas"/>
              </a:rPr>
              <a:t> </a:t>
            </a:r>
            <a:r>
              <a:rPr lang="en-GB" sz="180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</a:t>
            </a:r>
            <a:r>
              <a:rPr lang="en-GB" sz="180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App_size</a:t>
            </a:r>
            <a:endParaRPr lang="en-GB" sz="1800" dirty="0" smtClean="0">
              <a:solidFill>
                <a:srgbClr val="002060"/>
              </a:solidFill>
              <a:effectLst/>
              <a:latin typeface="Consolas"/>
              <a:cs typeface="Consolas"/>
            </a:endParaRPr>
          </a:p>
          <a:p>
            <a:pPr marL="0" indent="0">
              <a:lnSpc>
                <a:spcPct val="98000"/>
              </a:lnSpc>
              <a:buNone/>
            </a:pPr>
            <a:r>
              <a:rPr lang="en-GB" sz="1600" b="0" dirty="0" err="1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Int</a:t>
            </a:r>
            <a:r>
              <a:rPr lang="en-GB" sz="1600" b="0" dirty="0" smtClean="0">
                <a:solidFill>
                  <a:srgbClr val="002060"/>
                </a:solidFill>
                <a:effectLst/>
                <a:latin typeface="Consolas"/>
                <a:cs typeface="Consolas"/>
              </a:rPr>
              <a:t>  char  char   float  float  float   float  float      char      char </a:t>
            </a:r>
            <a:endParaRPr lang="en-GB" sz="1600" b="0" dirty="0">
              <a:solidFill>
                <a:srgbClr val="002060"/>
              </a:solidFill>
              <a:effectLst/>
              <a:latin typeface="Consolas"/>
              <a:cs typeface="Consolas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 smtClean="0">
                <a:effectLst/>
                <a:latin typeface="Consolas"/>
                <a:cs typeface="Consolas"/>
              </a:rPr>
              <a:t>1    BN    </a:t>
            </a:r>
            <a:r>
              <a:rPr lang="en-GB" sz="1600" dirty="0">
                <a:effectLst/>
                <a:latin typeface="Consolas"/>
                <a:cs typeface="Consolas"/>
              </a:rPr>
              <a:t>Tau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8.2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05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34.5    +22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01.0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6.3 </a:t>
            </a:r>
            <a:r>
              <a:rPr lang="en-GB" sz="1600" dirty="0" err="1">
                <a:effectLst/>
                <a:latin typeface="Consolas"/>
                <a:cs typeface="Consolas"/>
              </a:rPr>
              <a:t>kly</a:t>
            </a:r>
            <a:r>
              <a:rPr lang="en-GB" sz="1600" dirty="0">
                <a:effectLst/>
                <a:latin typeface="Consolas"/>
                <a:cs typeface="Consolas"/>
              </a:rPr>
              <a:t>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6</a:t>
            </a:r>
            <a:r>
              <a:rPr lang="en-GB" sz="1600" dirty="0">
                <a:effectLst/>
                <a:latin typeface="Consolas"/>
                <a:cs typeface="Consolas"/>
              </a:rPr>
              <a:t>'x4'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>
                <a:effectLst/>
                <a:latin typeface="Consolas"/>
                <a:cs typeface="Consolas"/>
              </a:rPr>
              <a:t>2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GC   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Aqu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 6.3    21     33.5     00   -49.0    36.2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kly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12.9'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 smtClean="0">
                <a:effectLst/>
                <a:latin typeface="Consolas"/>
                <a:cs typeface="Consolas"/>
              </a:rPr>
              <a:t>3    GC   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CVn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 6.3    13     42.2    +28    23.0    30.6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kly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16.2'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 smtClean="0">
                <a:effectLst/>
                <a:latin typeface="Consolas"/>
                <a:cs typeface="Consolas"/>
              </a:rPr>
              <a:t>4    </a:t>
            </a:r>
            <a:r>
              <a:rPr lang="en-GB" sz="1600" dirty="0">
                <a:effectLst/>
                <a:latin typeface="Consolas"/>
                <a:cs typeface="Consolas"/>
              </a:rPr>
              <a:t>GC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 err="1">
                <a:effectLst/>
                <a:latin typeface="Consolas"/>
                <a:cs typeface="Consolas"/>
              </a:rPr>
              <a:t>Sco</a:t>
            </a:r>
            <a:r>
              <a:rPr lang="en-GB" sz="1600" dirty="0">
                <a:effectLst/>
                <a:latin typeface="Consolas"/>
                <a:cs typeface="Consolas"/>
              </a:rPr>
              <a:t>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6.4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16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23.5    -26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31.5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6.8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kly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26.3</a:t>
            </a:r>
            <a:r>
              <a:rPr lang="en-GB" sz="1600" dirty="0">
                <a:effectLst/>
                <a:latin typeface="Consolas"/>
                <a:cs typeface="Consolas"/>
              </a:rPr>
              <a:t>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 smtClean="0">
                <a:effectLst/>
                <a:latin typeface="Consolas"/>
                <a:cs typeface="Consolas"/>
              </a:rPr>
              <a:t>5    </a:t>
            </a:r>
            <a:r>
              <a:rPr lang="en-GB" sz="1600" dirty="0">
                <a:effectLst/>
                <a:latin typeface="Consolas"/>
                <a:cs typeface="Consolas"/>
              </a:rPr>
              <a:t>GC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 err="1">
                <a:effectLst/>
                <a:latin typeface="Consolas"/>
                <a:cs typeface="Consolas"/>
              </a:rPr>
              <a:t>Ser</a:t>
            </a:r>
            <a:r>
              <a:rPr lang="en-GB" sz="1600" dirty="0">
                <a:effectLst/>
                <a:latin typeface="Consolas"/>
                <a:cs typeface="Consolas"/>
              </a:rPr>
              <a:t>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6.2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15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18.6    +02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05.0    22.8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kly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17.4'</a:t>
            </a:r>
            <a:endParaRPr lang="en-GB" sz="1600" dirty="0">
              <a:effectLst/>
              <a:latin typeface="Consolas"/>
              <a:cs typeface="Consolas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>
                <a:effectLst/>
                <a:latin typeface="Consolas"/>
                <a:cs typeface="Consolas"/>
              </a:rPr>
              <a:t>6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OC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Sco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 </a:t>
            </a:r>
            <a:r>
              <a:rPr lang="en-GB" sz="1600" dirty="0">
                <a:effectLst/>
                <a:latin typeface="Consolas"/>
                <a:cs typeface="Consolas"/>
              </a:rPr>
              <a:t>4.2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17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40.4    -32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13.8 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2 </a:t>
            </a:r>
            <a:r>
              <a:rPr lang="en-GB" sz="1600" dirty="0" err="1">
                <a:effectLst/>
                <a:latin typeface="Consolas"/>
                <a:cs typeface="Consolas"/>
              </a:rPr>
              <a:t>kly</a:t>
            </a:r>
            <a:r>
              <a:rPr lang="en-GB" sz="1600" dirty="0">
                <a:effectLst/>
                <a:latin typeface="Consolas"/>
                <a:cs typeface="Consolas"/>
              </a:rPr>
              <a:t>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33'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 smtClean="0">
                <a:effectLst/>
                <a:latin typeface="Consolas"/>
                <a:cs typeface="Consolas"/>
              </a:rPr>
              <a:t>7    OC    </a:t>
            </a:r>
            <a:r>
              <a:rPr lang="en-GB" sz="1600" dirty="0" err="1">
                <a:effectLst/>
                <a:latin typeface="Consolas"/>
                <a:cs typeface="Consolas"/>
              </a:rPr>
              <a:t>Sco</a:t>
            </a:r>
            <a:r>
              <a:rPr lang="en-GB" sz="1600" dirty="0">
                <a:effectLst/>
                <a:latin typeface="Consolas"/>
                <a:cs typeface="Consolas"/>
              </a:rPr>
              <a:t>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4.1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17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53.9    -34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47.0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</a:t>
            </a:r>
            <a:r>
              <a:rPr lang="en-GB" sz="1600" dirty="0">
                <a:effectLst/>
                <a:latin typeface="Consolas"/>
                <a:cs typeface="Consolas"/>
              </a:rPr>
              <a:t>800 </a:t>
            </a:r>
            <a:r>
              <a:rPr lang="en-GB" sz="1600" dirty="0" err="1">
                <a:effectLst/>
                <a:latin typeface="Consolas"/>
                <a:cs typeface="Consolas"/>
              </a:rPr>
              <a:t>ly</a:t>
            </a:r>
            <a:r>
              <a:rPr lang="en-GB" sz="1600" dirty="0">
                <a:effectLst/>
                <a:latin typeface="Consolas"/>
                <a:cs typeface="Consolas"/>
              </a:rPr>
              <a:t>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</a:t>
            </a:r>
            <a:r>
              <a:rPr lang="en-GB" sz="1600" dirty="0">
                <a:effectLst/>
                <a:latin typeface="Consolas"/>
                <a:cs typeface="Consolas"/>
              </a:rPr>
              <a:t>80.0'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>
                <a:effectLst/>
                <a:latin typeface="Consolas"/>
                <a:cs typeface="Consolas"/>
              </a:rPr>
              <a:t>8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BN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Sag     </a:t>
            </a:r>
            <a:r>
              <a:rPr lang="en-GB" sz="1600" dirty="0">
                <a:effectLst/>
                <a:latin typeface="Consolas"/>
                <a:cs typeface="Consolas"/>
              </a:rPr>
              <a:t>6.0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18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04.1    -24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18.0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5200 </a:t>
            </a:r>
            <a:r>
              <a:rPr lang="en-GB" sz="1600" dirty="0" err="1">
                <a:effectLst/>
                <a:latin typeface="Consolas"/>
                <a:cs typeface="Consolas"/>
              </a:rPr>
              <a:t>ly</a:t>
            </a:r>
            <a:r>
              <a:rPr lang="en-GB" sz="1600" dirty="0">
                <a:effectLst/>
                <a:latin typeface="Consolas"/>
                <a:cs typeface="Consolas"/>
              </a:rPr>
              <a:t>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90</a:t>
            </a:r>
            <a:r>
              <a:rPr lang="en-GB" sz="1600" dirty="0">
                <a:effectLst/>
                <a:latin typeface="Consolas"/>
                <a:cs typeface="Consolas"/>
              </a:rPr>
              <a:t>'x40'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600" dirty="0">
                <a:effectLst/>
                <a:latin typeface="Consolas"/>
                <a:cs typeface="Consolas"/>
              </a:rPr>
              <a:t>9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GC    </a:t>
            </a:r>
            <a:r>
              <a:rPr lang="en-GB" sz="1600" dirty="0" err="1" smtClean="0">
                <a:effectLst/>
                <a:latin typeface="Consolas"/>
                <a:cs typeface="Consolas"/>
              </a:rPr>
              <a:t>Oph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 7.3    </a:t>
            </a:r>
            <a:r>
              <a:rPr lang="en-GB" sz="1600" dirty="0">
                <a:effectLst/>
                <a:latin typeface="Consolas"/>
                <a:cs typeface="Consolas"/>
              </a:rPr>
              <a:t>17 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</a:t>
            </a:r>
            <a:r>
              <a:rPr lang="en-GB" sz="1600" dirty="0">
                <a:effectLst/>
                <a:latin typeface="Consolas"/>
                <a:cs typeface="Consolas"/>
              </a:rPr>
              <a:t>19.2    -18   </a:t>
            </a:r>
            <a:r>
              <a:rPr lang="en-GB" sz="1600" dirty="0" smtClean="0">
                <a:effectLst/>
                <a:latin typeface="Consolas"/>
                <a:cs typeface="Consolas"/>
              </a:rPr>
              <a:t> </a:t>
            </a:r>
            <a:r>
              <a:rPr lang="en-GB" sz="1600" dirty="0">
                <a:effectLst/>
                <a:latin typeface="Consolas"/>
                <a:cs typeface="Consolas"/>
              </a:rPr>
              <a:t>31.0    26.4 </a:t>
            </a:r>
            <a:r>
              <a:rPr lang="en-GB" sz="1600" dirty="0" err="1">
                <a:effectLst/>
                <a:latin typeface="Consolas"/>
                <a:cs typeface="Consolas"/>
              </a:rPr>
              <a:t>kly</a:t>
            </a:r>
            <a:r>
              <a:rPr lang="en-GB" sz="1600" dirty="0">
                <a:effectLst/>
                <a:latin typeface="Consolas"/>
                <a:cs typeface="Consolas"/>
              </a:rPr>
              <a:t> </a:t>
            </a:r>
            <a:r>
              <a:rPr lang="en-GB" sz="1600" dirty="0" smtClean="0">
                <a:effectLst/>
                <a:latin typeface="Consolas"/>
                <a:cs typeface="Consolas"/>
              </a:rPr>
              <a:t>    9.3'</a:t>
            </a:r>
            <a:endParaRPr lang="en-GB" sz="1600" dirty="0">
              <a:effectLst/>
              <a:latin typeface="Consolas"/>
              <a:cs typeface="Consola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5344" y="1000638"/>
            <a:ext cx="8620784" cy="993341"/>
          </a:xfrm>
          <a:prstGeom prst="roundRect">
            <a:avLst/>
          </a:prstGeom>
          <a:noFill/>
          <a:ln w="38100" cmpd="sng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7035800" y="751060"/>
            <a:ext cx="1485900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dirty="0" err="1" smtClean="0">
                <a:solidFill>
                  <a:srgbClr val="C00000"/>
                </a:solidFill>
                <a:effectLst/>
              </a:rPr>
              <a:t>Metadati</a:t>
            </a: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 rot="16200000">
            <a:off x="-534701" y="3146734"/>
            <a:ext cx="1485900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2"/>
              </a:buBlip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r-IN" dirty="0">
                <a:solidFill>
                  <a:srgbClr val="C00000"/>
                </a:solidFill>
                <a:effectLst/>
              </a:rPr>
              <a:t>–</a:t>
            </a:r>
            <a:r>
              <a:rPr lang="en-US" dirty="0" smtClean="0">
                <a:solidFill>
                  <a:srgbClr val="C00000"/>
                </a:solidFill>
                <a:effectLst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effectLst/>
              </a:rPr>
              <a:t>Dati</a:t>
            </a:r>
            <a:r>
              <a:rPr lang="en-US" dirty="0" smtClean="0">
                <a:solidFill>
                  <a:srgbClr val="C00000"/>
                </a:solidFill>
                <a:effectLst/>
              </a:rPr>
              <a:t> </a:t>
            </a:r>
            <a:r>
              <a:rPr lang="mr-IN" dirty="0" smtClean="0">
                <a:solidFill>
                  <a:srgbClr val="C00000"/>
                </a:solidFill>
                <a:effectLst/>
              </a:rPr>
              <a:t>–</a:t>
            </a:r>
            <a:r>
              <a:rPr lang="en-US" dirty="0" smtClean="0">
                <a:solidFill>
                  <a:srgbClr val="C00000"/>
                </a:solidFill>
                <a:effectLst/>
              </a:rPr>
              <a:t> </a:t>
            </a: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2953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8" grpId="0"/>
      <p:bldP spid="9" grpId="0" animBg="1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5216" y="107577"/>
            <a:ext cx="8685503" cy="687958"/>
          </a:xfrm>
        </p:spPr>
        <p:txBody>
          <a:bodyPr lIns="36000" rIns="36000"/>
          <a:lstStyle/>
          <a:p>
            <a:pPr algn="ctr"/>
            <a:r>
              <a:rPr lang="en-US" sz="3200" dirty="0" err="1" smtClean="0">
                <a:solidFill>
                  <a:srgbClr val="D7E4BD"/>
                </a:solidFill>
              </a:rPr>
              <a:t>Catalogo</a:t>
            </a:r>
            <a:r>
              <a:rPr lang="en-US" sz="3200" dirty="0" smtClean="0">
                <a:solidFill>
                  <a:srgbClr val="D7E4BD"/>
                </a:solidFill>
              </a:rPr>
              <a:t> di </a:t>
            </a:r>
            <a:r>
              <a:rPr lang="en-US" sz="3200" i="1" dirty="0">
                <a:solidFill>
                  <a:srgbClr val="FFFF00"/>
                </a:solidFill>
              </a:rPr>
              <a:t>Messier</a:t>
            </a:r>
            <a:endParaRPr lang="en-US" sz="3200" dirty="0">
              <a:solidFill>
                <a:srgbClr val="D7E4BD"/>
              </a:solidFill>
            </a:endParaRPr>
          </a:p>
        </p:txBody>
      </p:sp>
      <p:pic>
        <p:nvPicPr>
          <p:cNvPr id="9" name="Picture 8" descr="MESSIERS-B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02524" y="-715732"/>
            <a:ext cx="6638544" cy="8270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14532" y="302241"/>
            <a:ext cx="527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mtClean="0"/>
              <a:t>12</a:t>
            </a:r>
          </a:p>
          <a:p>
            <a:endParaRPr lang="it-IT" dirty="0" smtClean="0"/>
          </a:p>
          <a:p>
            <a:r>
              <a:rPr lang="it-IT" dirty="0" smtClean="0"/>
              <a:t>11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-36740" y="5178365"/>
            <a:ext cx="5271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2</a:t>
            </a:r>
          </a:p>
          <a:p>
            <a:endParaRPr lang="it-IT" dirty="0" smtClean="0"/>
          </a:p>
          <a:p>
            <a:r>
              <a:rPr lang="it-IT" dirty="0"/>
              <a:t>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368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Data Definition Language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E’ il set di istruzioni di SQL per la definizione della struttura della base dati.</a:t>
            </a:r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Sono tre le istruzioni principali del DDL: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create</a:t>
            </a:r>
            <a:r>
              <a:rPr lang="it-IT" sz="2400" dirty="0" smtClean="0"/>
              <a:t>: per la creazione di database, tabelle, indici, viste, ecc.</a:t>
            </a:r>
          </a:p>
          <a:p>
            <a:pPr marL="800100" lvl="1" indent="-342900">
              <a:buFont typeface="Wingdings" charset="2"/>
              <a:buChar char="§"/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alter</a:t>
            </a:r>
            <a:r>
              <a:rPr lang="it-IT" sz="2400" dirty="0" smtClean="0"/>
              <a:t>: per la modifica della struttura di una tabella o di altri oggetti interni ad una base dati</a:t>
            </a:r>
          </a:p>
          <a:p>
            <a:pPr marL="800100" lvl="1" indent="-342900">
              <a:buFont typeface="Wingdings" charset="2"/>
              <a:buChar char="§"/>
            </a:pP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drop</a:t>
            </a:r>
            <a:r>
              <a:rPr lang="it-IT" sz="2400" dirty="0" smtClean="0"/>
              <a:t>: per l’eliminazione di una tabella, di un intero database o di altri oggetti</a:t>
            </a:r>
          </a:p>
          <a:p>
            <a:pPr marL="800100" lvl="1" indent="-342900"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vedere anche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truncate</a:t>
            </a:r>
            <a:r>
              <a:rPr lang="it-IT" sz="2400" dirty="0" smtClean="0"/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comment</a:t>
            </a:r>
            <a:r>
              <a:rPr lang="it-IT" sz="2400" dirty="0" smtClean="0"/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rename</a:t>
            </a:r>
            <a:endParaRPr lang="it-IT" sz="2400" dirty="0" smtClean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Creazione di un database:</a:t>
            </a:r>
          </a:p>
          <a:p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	create database </a:t>
            </a:r>
            <a:r>
              <a:rPr lang="it-IT" sz="2400" dirty="0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corsi2017;</a:t>
            </a:r>
          </a:p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Cancellazione di un database:</a:t>
            </a:r>
          </a:p>
          <a:p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drop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database </a:t>
            </a:r>
            <a:r>
              <a:rPr lang="it-IT" sz="2400" dirty="0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corsi2017;</a:t>
            </a:r>
            <a:endParaRPr lang="it-IT" sz="2400" dirty="0">
              <a:solidFill>
                <a:srgbClr val="00206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024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200976" cy="718246"/>
          </a:xfrm>
        </p:spPr>
        <p:txBody>
          <a:bodyPr>
            <a:normAutofit fontScale="90000"/>
          </a:bodyPr>
          <a:lstStyle/>
          <a:p>
            <a:r>
              <a:rPr lang="it-IT" sz="4000" smtClean="0"/>
              <a:t>DDL: </a:t>
            </a:r>
            <a:r>
              <a:rPr lang="it-IT" sz="4000"/>
              <a:t>Dominio di definizione degli attributi</a:t>
            </a:r>
            <a:br>
              <a:rPr lang="it-IT" sz="4000"/>
            </a:b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Definire una tabella significa definirne gli </a:t>
            </a:r>
            <a:r>
              <a:rPr lang="it-IT" sz="2000" dirty="0" smtClean="0">
                <a:solidFill>
                  <a:srgbClr val="002060"/>
                </a:solidFill>
              </a:rPr>
              <a:t>attributi</a:t>
            </a:r>
            <a:r>
              <a:rPr lang="it-IT" sz="2000" dirty="0" smtClean="0"/>
              <a:t> e il </a:t>
            </a:r>
            <a:r>
              <a:rPr lang="it-IT" sz="2000" dirty="0" smtClean="0">
                <a:solidFill>
                  <a:srgbClr val="002060"/>
                </a:solidFill>
              </a:rPr>
              <a:t>dominio</a:t>
            </a:r>
            <a:r>
              <a:rPr lang="it-IT" sz="2000" dirty="0" smtClean="0"/>
              <a:t> degli stessi attributi.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I domini sono quelli tipici di ogni linguaggio di programmazione: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	– </a:t>
            </a:r>
            <a:r>
              <a:rPr lang="it-IT" sz="2000" dirty="0" smtClean="0">
                <a:solidFill>
                  <a:srgbClr val="002060"/>
                </a:solidFill>
              </a:rPr>
              <a:t>numeri interi </a:t>
            </a:r>
            <a:r>
              <a:rPr lang="it-IT" sz="2000" dirty="0" smtClean="0"/>
              <a:t>(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integer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decimal</a:t>
            </a:r>
            <a:r>
              <a:rPr lang="it-IT" sz="2000" dirty="0" smtClean="0"/>
              <a:t>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	– </a:t>
            </a:r>
            <a:r>
              <a:rPr lang="it-IT" sz="2000" dirty="0" smtClean="0">
                <a:solidFill>
                  <a:srgbClr val="002060"/>
                </a:solidFill>
              </a:rPr>
              <a:t>numeri a virgola mobile </a:t>
            </a:r>
            <a:r>
              <a:rPr lang="mr-IN" sz="2000" dirty="0" smtClean="0">
                <a:solidFill>
                  <a:srgbClr val="002060"/>
                </a:solidFill>
              </a:rPr>
              <a:t>–</a:t>
            </a: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err="1" smtClean="0">
                <a:solidFill>
                  <a:srgbClr val="002060"/>
                </a:solidFill>
              </a:rPr>
              <a:t>floating</a:t>
            </a: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err="1" smtClean="0">
                <a:solidFill>
                  <a:srgbClr val="002060"/>
                </a:solidFill>
              </a:rPr>
              <a:t>point</a:t>
            </a: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dirty="0" smtClean="0"/>
              <a:t>(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float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real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double</a:t>
            </a:r>
            <a:r>
              <a:rPr lang="it-IT" sz="2000" dirty="0" smtClean="0"/>
              <a:t>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	– </a:t>
            </a:r>
            <a:r>
              <a:rPr lang="it-IT" sz="2000" dirty="0" smtClean="0">
                <a:solidFill>
                  <a:srgbClr val="002060"/>
                </a:solidFill>
              </a:rPr>
              <a:t>stringhe di caratteri</a:t>
            </a:r>
            <a:r>
              <a:rPr lang="it-IT" sz="2000" dirty="0" smtClean="0"/>
              <a:t> (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char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varchar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, text</a:t>
            </a:r>
            <a:r>
              <a:rPr lang="it-IT" sz="2000" dirty="0" smtClean="0"/>
              <a:t>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000" dirty="0" smtClean="0"/>
              <a:t>	– </a:t>
            </a:r>
            <a:r>
              <a:rPr lang="it-IT" sz="2000" dirty="0" smtClean="0">
                <a:solidFill>
                  <a:srgbClr val="002060"/>
                </a:solidFill>
              </a:rPr>
              <a:t>date</a:t>
            </a:r>
            <a:r>
              <a:rPr lang="it-IT" sz="2000" dirty="0" smtClean="0"/>
              <a:t> (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date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smtClean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lang="it-IT" sz="2000" dirty="0" smtClean="0">
                <a:ea typeface="Consolas" charset="0"/>
                <a:cs typeface="Consolas" charset="0"/>
              </a:rPr>
              <a:t>, </a:t>
            </a:r>
            <a:r>
              <a:rPr lang="it-IT" sz="2000" dirty="0" err="1" smtClean="0">
                <a:latin typeface="Consolas" charset="0"/>
                <a:ea typeface="Consolas" charset="0"/>
                <a:cs typeface="Consolas" charset="0"/>
              </a:rPr>
              <a:t>timestamp</a:t>
            </a:r>
            <a:r>
              <a:rPr lang="it-IT" sz="2000" i="1" dirty="0" smtClean="0"/>
              <a:t>, </a:t>
            </a:r>
            <a:r>
              <a:rPr lang="it-IT" sz="2000" i="1" dirty="0" err="1"/>
              <a:t>year</a:t>
            </a:r>
            <a:r>
              <a:rPr lang="it-IT" sz="2000" i="1" dirty="0"/>
              <a:t>, </a:t>
            </a:r>
            <a:r>
              <a:rPr lang="it-IT" sz="2000" i="1" dirty="0" err="1" smtClean="0"/>
              <a:t>datetime</a:t>
            </a:r>
            <a:r>
              <a:rPr lang="it-IT" sz="2000" dirty="0" smtClean="0"/>
              <a:t>)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>
                <a:solidFill>
                  <a:srgbClr val="C00000"/>
                </a:solidFill>
              </a:rPr>
              <a:t>Altri tipi possono essere definiti sulla base di specifiche tipiche di un determinato RDBMS</a:t>
            </a:r>
            <a:r>
              <a:rPr lang="it-IT" sz="2000" dirty="0" smtClean="0"/>
              <a:t>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Ogni attributo pu</a:t>
            </a:r>
            <a:r>
              <a:rPr lang="it-IT" sz="2000" dirty="0"/>
              <a:t>ò</a:t>
            </a:r>
            <a:r>
              <a:rPr lang="it-IT" sz="2000" dirty="0" smtClean="0"/>
              <a:t> essere anche caratterizzato da un </a:t>
            </a:r>
            <a:r>
              <a:rPr lang="it-IT" sz="2000" dirty="0" smtClean="0">
                <a:solidFill>
                  <a:srgbClr val="002060"/>
                </a:solidFill>
              </a:rPr>
              <a:t>valore di default</a:t>
            </a:r>
            <a:r>
              <a:rPr lang="it-IT" sz="2000" dirty="0" smtClean="0"/>
              <a:t> e una serie di </a:t>
            </a:r>
            <a:r>
              <a:rPr lang="it-IT" sz="2000" dirty="0" smtClean="0">
                <a:solidFill>
                  <a:srgbClr val="002060"/>
                </a:solidFill>
              </a:rPr>
              <a:t>vincoli</a:t>
            </a:r>
            <a:r>
              <a:rPr lang="it-IT" sz="2000" dirty="0" smtClean="0"/>
              <a:t> (es. “</a:t>
            </a:r>
            <a:r>
              <a:rPr lang="it-IT" sz="20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not</a:t>
            </a:r>
            <a:r>
              <a:rPr lang="it-IT" sz="20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0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null</a:t>
            </a:r>
            <a:r>
              <a:rPr lang="it-IT" sz="2000" dirty="0" smtClean="0"/>
              <a:t>” per i campi obbligatori di una tabella).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000" dirty="0" smtClean="0"/>
              <a:t>Tra i vincoli vi è la possibilità di aggiungere un attributo alla </a:t>
            </a:r>
            <a:r>
              <a:rPr lang="it-IT" sz="2000" dirty="0" smtClean="0">
                <a:solidFill>
                  <a:srgbClr val="002060"/>
                </a:solidFill>
              </a:rPr>
              <a:t>chiave primaria</a:t>
            </a:r>
            <a:r>
              <a:rPr lang="it-IT" sz="2000" dirty="0" smtClean="0"/>
              <a:t> della tabella o l’attributo di </a:t>
            </a:r>
            <a:r>
              <a:rPr lang="it-IT" sz="2000" dirty="0" smtClean="0">
                <a:solidFill>
                  <a:srgbClr val="002060"/>
                </a:solidFill>
              </a:rPr>
              <a:t>chiave esterna</a:t>
            </a:r>
            <a:r>
              <a:rPr lang="it-IT" sz="2000" dirty="0" smtClean="0"/>
              <a:t> referenziando uno o pi</a:t>
            </a:r>
            <a:r>
              <a:rPr lang="it-IT" sz="2000" dirty="0"/>
              <a:t>ù</a:t>
            </a:r>
            <a:r>
              <a:rPr lang="it-IT" sz="2000" dirty="0" smtClean="0"/>
              <a:t> campi chiave di un’altra tabella.</a:t>
            </a:r>
            <a:endParaRPr lang="it-IT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0263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Data Control Language</a:t>
            </a: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E’ il set di istruzioni di SQL per la definizione dei permessi di accesso sui database e sulle tabelle e per la gestione degli account utente.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Sono due le istruzioni principali del DCL:</a:t>
            </a:r>
          </a:p>
          <a:p>
            <a:pPr marL="781200" lvl="2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grant</a:t>
            </a:r>
            <a:r>
              <a:rPr lang="it-IT" sz="2400" dirty="0" smtClean="0"/>
              <a:t>: per assegnare un determinato permesso ad un utente</a:t>
            </a:r>
          </a:p>
          <a:p>
            <a:pPr marL="781200" lvl="2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revoke</a:t>
            </a:r>
            <a:r>
              <a:rPr lang="it-IT" sz="2400" dirty="0" smtClean="0"/>
              <a:t>: revocare un determinato permesso ad un utente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Concessione di permessi: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grant</a:t>
            </a:r>
            <a:r>
              <a:rPr lang="it-IT" sz="2400" dirty="0" smtClean="0"/>
              <a:t> </a:t>
            </a:r>
            <a:r>
              <a:rPr lang="it-IT" sz="2400" i="1" dirty="0" smtClean="0">
                <a:solidFill>
                  <a:srgbClr val="002060"/>
                </a:solidFill>
              </a:rPr>
              <a:t>privilegi</a:t>
            </a:r>
            <a:r>
              <a:rPr lang="it-IT" sz="2400" dirty="0" smtClean="0"/>
              <a:t>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on</a:t>
            </a:r>
            <a:r>
              <a:rPr lang="it-IT" sz="2400" dirty="0" smtClean="0"/>
              <a:t> </a:t>
            </a:r>
            <a:r>
              <a:rPr lang="it-IT" sz="2400" i="1" dirty="0" smtClean="0">
                <a:solidFill>
                  <a:srgbClr val="002060"/>
                </a:solidFill>
              </a:rPr>
              <a:t>risorsa</a:t>
            </a:r>
            <a:r>
              <a:rPr lang="it-IT" sz="2400" dirty="0" smtClean="0"/>
              <a:t>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to</a:t>
            </a:r>
            <a:r>
              <a:rPr lang="it-IT" sz="2400" dirty="0" smtClean="0"/>
              <a:t> </a:t>
            </a:r>
            <a:r>
              <a:rPr lang="it-IT" sz="2400" i="1" dirty="0" smtClean="0">
                <a:solidFill>
                  <a:srgbClr val="002060"/>
                </a:solidFill>
              </a:rPr>
              <a:t>utenti </a:t>
            </a:r>
            <a:r>
              <a:rPr lang="it-IT" sz="2400" dirty="0" smtClean="0">
                <a:solidFill>
                  <a:srgbClr val="002060"/>
                </a:solidFill>
              </a:rPr>
              <a:t>[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with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grant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option</a:t>
            </a:r>
            <a:r>
              <a:rPr lang="it-IT" sz="2400" dirty="0" smtClean="0"/>
              <a:t>];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Esempio:</a:t>
            </a:r>
          </a:p>
          <a:p>
            <a:pPr marL="324000" indent="-349200"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grant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select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on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corsi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to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rossi@localhost</a:t>
            </a:r>
            <a:r>
              <a:rPr lang="it-IT" sz="2400" dirty="0" smtClean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it-IT" sz="2400" dirty="0">
              <a:solidFill>
                <a:srgbClr val="00206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087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Data Control </a:t>
            </a:r>
            <a:r>
              <a:rPr lang="it-IT" sz="4000" dirty="0" smtClean="0"/>
              <a:t>Language </a:t>
            </a:r>
            <a:r>
              <a:rPr lang="mr-IN" sz="4000" dirty="0" smtClean="0"/>
              <a:t>–</a:t>
            </a:r>
            <a:r>
              <a:rPr lang="it-IT" sz="4000" dirty="0" smtClean="0"/>
              <a:t>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ea typeface="Consolas" charset="0"/>
                <a:cs typeface="Consolas" charset="0"/>
              </a:rPr>
              <a:t>Gestione </a:t>
            </a:r>
            <a:r>
              <a:rPr lang="it-IT" sz="2400" dirty="0">
                <a:ea typeface="Consolas" charset="0"/>
                <a:cs typeface="Consolas" charset="0"/>
              </a:rPr>
              <a:t>a</a:t>
            </a:r>
            <a:r>
              <a:rPr lang="it-IT" sz="2400" dirty="0" smtClean="0">
                <a:ea typeface="Consolas" charset="0"/>
                <a:cs typeface="Consolas" charset="0"/>
              </a:rPr>
              <a:t>ccount: utenti, permessi, verifica stato, ecc</a:t>
            </a:r>
            <a:r>
              <a:rPr lang="it-IT" sz="2400" dirty="0">
                <a:ea typeface="Consolas" charset="0"/>
                <a:cs typeface="Consolas" charset="0"/>
              </a:rPr>
              <a:t>.</a:t>
            </a:r>
          </a:p>
          <a:p>
            <a:pPr marL="781200" lvl="3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CREATE USER</a:t>
            </a:r>
            <a:r>
              <a:rPr lang="it-IT" sz="2400" dirty="0"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DROP USER</a:t>
            </a:r>
            <a:r>
              <a:rPr lang="it-IT" sz="2400" dirty="0"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RENAME USER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SET PASSWORD</a:t>
            </a:r>
            <a:r>
              <a:rPr lang="it-IT" sz="2400" dirty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ea typeface="Consolas" charset="0"/>
                <a:cs typeface="Consolas" charset="0"/>
              </a:rPr>
              <a:t>ecc.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3240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ea typeface="Consolas" charset="0"/>
                <a:cs typeface="Consolas" charset="0"/>
              </a:rPr>
              <a:t>Gestione delle tabelle: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3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ANALYSE TABLE</a:t>
            </a:r>
            <a:r>
              <a:rPr lang="it-IT" sz="2400" dirty="0">
                <a:solidFill>
                  <a:srgbClr val="C00000"/>
                </a:solidFill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CHECK TABLE</a:t>
            </a:r>
            <a:r>
              <a:rPr lang="it-IT" sz="2400" dirty="0">
                <a:solidFill>
                  <a:srgbClr val="C00000"/>
                </a:solidFill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REPAIR TABLE</a:t>
            </a:r>
          </a:p>
          <a:p>
            <a:pPr marL="324000" lvl="1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err="1">
                <a:ea typeface="Consolas" charset="0"/>
                <a:cs typeface="Consolas" charset="0"/>
              </a:rPr>
              <a:t>Plugin</a:t>
            </a:r>
            <a:r>
              <a:rPr lang="it-IT" sz="2400" dirty="0">
                <a:ea typeface="Consolas" charset="0"/>
                <a:cs typeface="Consolas" charset="0"/>
              </a:rPr>
              <a:t> e</a:t>
            </a:r>
            <a:r>
              <a:rPr lang="it-IT" sz="2400" dirty="0" smtClean="0">
                <a:ea typeface="Consolas" charset="0"/>
                <a:cs typeface="Consolas" charset="0"/>
              </a:rPr>
              <a:t> </a:t>
            </a:r>
            <a:r>
              <a:rPr lang="it-IT" sz="2400" dirty="0">
                <a:ea typeface="Consolas" charset="0"/>
                <a:cs typeface="Consolas" charset="0"/>
              </a:rPr>
              <a:t>User-</a:t>
            </a:r>
            <a:r>
              <a:rPr lang="it-IT" sz="2400" dirty="0" err="1">
                <a:ea typeface="Consolas" charset="0"/>
                <a:cs typeface="Consolas" charset="0"/>
              </a:rPr>
              <a:t>Defined</a:t>
            </a:r>
            <a:r>
              <a:rPr lang="it-IT" sz="2400" dirty="0">
                <a:ea typeface="Consolas" charset="0"/>
                <a:cs typeface="Consolas" charset="0"/>
              </a:rPr>
              <a:t> </a:t>
            </a:r>
            <a:r>
              <a:rPr lang="it-IT" sz="2400" dirty="0" err="1">
                <a:ea typeface="Consolas" charset="0"/>
                <a:cs typeface="Consolas" charset="0"/>
              </a:rPr>
              <a:t>Function</a:t>
            </a:r>
            <a:r>
              <a:rPr lang="it-IT" sz="2400" dirty="0">
                <a:ea typeface="Consolas" charset="0"/>
                <a:cs typeface="Consolas" charset="0"/>
              </a:rPr>
              <a:t> </a:t>
            </a:r>
            <a:r>
              <a:rPr lang="it-IT" sz="2400" dirty="0" err="1">
                <a:ea typeface="Consolas" charset="0"/>
                <a:cs typeface="Consolas" charset="0"/>
              </a:rPr>
              <a:t>Statements</a:t>
            </a:r>
            <a:r>
              <a:rPr lang="it-IT" sz="2400" dirty="0">
                <a:ea typeface="Consolas" charset="0"/>
                <a:cs typeface="Consolas" charset="0"/>
              </a:rPr>
              <a:t>:</a:t>
            </a:r>
          </a:p>
          <a:p>
            <a:pPr marL="781200" lvl="3" indent="-3492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CREATE/DROP FUNCTION</a:t>
            </a:r>
            <a:r>
              <a:rPr lang="it-IT" sz="2400" dirty="0">
                <a:ea typeface="Consolas" charset="0"/>
                <a:cs typeface="Consolas" charset="0"/>
              </a:rPr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INSTALL/UNINSTALL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PLUGIN</a:t>
            </a:r>
            <a:endParaRPr lang="it-IT" sz="240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054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Data </a:t>
            </a:r>
            <a:r>
              <a:rPr lang="it-IT" sz="4000" dirty="0" err="1"/>
              <a:t>Manipulation</a:t>
            </a:r>
            <a:r>
              <a:rPr lang="it-IT" sz="4000" dirty="0"/>
              <a:t> Language</a:t>
            </a:r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E’ il </a:t>
            </a:r>
            <a:r>
              <a:rPr lang="it-IT" sz="2400" dirty="0"/>
              <a:t>set di istruzioni di SQL per la gestione delle informazioni presenti nella base dati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Sono </a:t>
            </a:r>
            <a:r>
              <a:rPr lang="it-IT" sz="2400" dirty="0"/>
              <a:t>quattro le istruzioni principali del DML:</a:t>
            </a:r>
          </a:p>
          <a:p>
            <a:pPr marL="781200" lvl="2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insert</a:t>
            </a:r>
            <a:r>
              <a:rPr lang="it-IT" sz="2400" dirty="0" smtClean="0"/>
              <a:t>: </a:t>
            </a:r>
            <a:r>
              <a:rPr lang="it-IT" sz="2400" dirty="0"/>
              <a:t>per inserire dati in una </a:t>
            </a:r>
            <a:r>
              <a:rPr lang="it-IT" sz="2400" dirty="0" smtClean="0"/>
              <a:t>tabella</a:t>
            </a:r>
          </a:p>
          <a:p>
            <a:pPr marL="781200" lvl="2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elect</a:t>
            </a:r>
            <a:r>
              <a:rPr lang="it-IT" sz="2400" dirty="0" smtClean="0"/>
              <a:t>: selezionare </a:t>
            </a:r>
            <a:r>
              <a:rPr lang="it-IT" sz="2400" dirty="0"/>
              <a:t>in base a determinati criteri o condizioni i dati presenti in una o </a:t>
            </a:r>
            <a:r>
              <a:rPr lang="it-IT" sz="2400" dirty="0" smtClean="0"/>
              <a:t>pi</a:t>
            </a:r>
            <a:r>
              <a:rPr lang="it-IT" sz="2400" dirty="0"/>
              <a:t>ù</a:t>
            </a:r>
            <a:r>
              <a:rPr lang="it-IT" sz="2400" dirty="0" smtClean="0"/>
              <a:t> tabelle</a:t>
            </a:r>
          </a:p>
          <a:p>
            <a:pPr marL="781200" lvl="2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update</a:t>
            </a:r>
            <a:r>
              <a:rPr lang="it-IT" sz="2400" dirty="0"/>
              <a:t>: per modificare i dati di una tabella sulla base di un determinato criterio di </a:t>
            </a:r>
            <a:r>
              <a:rPr lang="it-IT" sz="2400" dirty="0" smtClean="0"/>
              <a:t>selezione</a:t>
            </a:r>
          </a:p>
          <a:p>
            <a:pPr marL="781200" lvl="2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delete</a:t>
            </a:r>
            <a:r>
              <a:rPr lang="it-IT" sz="2400" dirty="0"/>
              <a:t>: per eliminare i record di una tabella corrispondenti ad una determinata </a:t>
            </a:r>
            <a:r>
              <a:rPr lang="it-IT" sz="2400" dirty="0" smtClean="0"/>
              <a:t>condizione</a:t>
            </a:r>
          </a:p>
          <a:p>
            <a:pPr marL="781200" lvl="2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v</a:t>
            </a:r>
            <a:r>
              <a:rPr lang="it-IT" sz="2400" dirty="0" smtClean="0"/>
              <a:t>edere anche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call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lock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table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replace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/merge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do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handler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load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data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infile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latin typeface="Consolas" charset="0"/>
                <a:ea typeface="Consolas" charset="0"/>
                <a:cs typeface="Consolas" charset="0"/>
              </a:rPr>
              <a:t>…</a:t>
            </a:r>
            <a:endParaRPr lang="it-IT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77235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utilità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Visualizzare lo stato del server, delle </a:t>
            </a:r>
            <a:r>
              <a:rPr lang="it-IT" sz="2400" dirty="0" err="1" smtClean="0"/>
              <a:t>connesioni</a:t>
            </a:r>
            <a:r>
              <a:rPr lang="it-IT" sz="2400" dirty="0" smtClean="0"/>
              <a:t>, ecc</a:t>
            </a:r>
            <a:r>
              <a:rPr lang="it-IT" sz="2400" dirty="0"/>
              <a:t>.:</a:t>
            </a: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SET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SHOW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DESCRIBE</a:t>
            </a:r>
            <a:r>
              <a:rPr lang="it-IT" sz="2400" dirty="0"/>
              <a:t> (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SHOW COLUMNS FROM</a:t>
            </a:r>
            <a:r>
              <a:rPr lang="it-IT" sz="2400" dirty="0"/>
              <a:t> ),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EXPLAIN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HELP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USE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FLUSH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KILL</a:t>
            </a:r>
            <a:r>
              <a:rPr lang="it-IT" sz="2400" dirty="0"/>
              <a:t>,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RESET</a:t>
            </a:r>
            <a:r>
              <a:rPr lang="it-IT" sz="2400" dirty="0"/>
              <a:t>, </a:t>
            </a:r>
            <a:r>
              <a:rPr lang="it-IT" sz="2400" dirty="0" smtClean="0"/>
              <a:t>es..</a:t>
            </a:r>
            <a:endParaRPr lang="it-IT" sz="2400" dirty="0"/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SHOW item </a:t>
            </a:r>
            <a:r>
              <a:rPr lang="it-IT" sz="2400" dirty="0"/>
              <a:t>– </a:t>
            </a:r>
            <a:r>
              <a:rPr lang="it-IT" sz="2400" dirty="0" smtClean="0"/>
              <a:t>dà informazioni per una lunga lista di cose: database, tabelle, </a:t>
            </a:r>
            <a:r>
              <a:rPr lang="it-IT" sz="2400" dirty="0" err="1"/>
              <a:t>view</a:t>
            </a:r>
            <a:r>
              <a:rPr lang="it-IT" sz="2400" dirty="0"/>
              <a:t>, </a:t>
            </a:r>
            <a:r>
              <a:rPr lang="it-IT" sz="2400" dirty="0" smtClean="0"/>
              <a:t>colonne, funzioni, stato, riguardo al </a:t>
            </a:r>
            <a:r>
              <a:rPr lang="it-IT" sz="2400" dirty="0"/>
              <a:t>server, </a:t>
            </a:r>
            <a:r>
              <a:rPr lang="it-IT" sz="2400" dirty="0" smtClean="0"/>
              <a:t>ecc</a:t>
            </a:r>
            <a:r>
              <a:rPr lang="it-IT" sz="2400" dirty="0"/>
              <a:t>.</a:t>
            </a: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/>
              <a:t>EXPLAIN item – </a:t>
            </a:r>
            <a:r>
              <a:rPr lang="it-IT" sz="2400" dirty="0" smtClean="0"/>
              <a:t>riporta come verrà eseguita la </a:t>
            </a:r>
            <a:r>
              <a:rPr lang="it-IT" sz="2400" dirty="0" err="1" smtClean="0"/>
              <a:t>query</a:t>
            </a:r>
            <a:r>
              <a:rPr lang="it-IT" sz="2400" dirty="0" smtClean="0"/>
              <a:t>, il tipo di accesso dei data</a:t>
            </a:r>
            <a:r>
              <a:rPr lang="it-IT" sz="2400" dirty="0"/>
              <a:t>, </a:t>
            </a:r>
            <a:r>
              <a:rPr lang="it-IT" sz="2400" dirty="0" smtClean="0"/>
              <a:t>ecc.	Es.						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EXPLAIN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SELECT </a:t>
            </a:r>
            <a:r>
              <a:rPr lang="it-IT" sz="2400" dirty="0" err="1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la_query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Alcune clausole comuni nel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SELECT</a:t>
            </a:r>
            <a:r>
              <a:rPr lang="it-IT" sz="2400" dirty="0" smtClean="0"/>
              <a:t>:</a:t>
            </a:r>
            <a:endParaRPr lang="it-IT" sz="2400" dirty="0"/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LIMIT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HAVING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GROUP BY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ORDER BY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INTO OUTFILE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BETWEEN</a:t>
            </a:r>
            <a:r>
              <a:rPr lang="it-IT" sz="2400" dirty="0"/>
              <a:t>, </a:t>
            </a:r>
            <a:r>
              <a:rPr lang="it-IT" sz="2400" dirty="0">
                <a:solidFill>
                  <a:srgbClr val="002060"/>
                </a:solidFill>
                <a:latin typeface="Consolas" charset="0"/>
                <a:ea typeface="Consolas" charset="0"/>
                <a:cs typeface="Consolas" charset="0"/>
              </a:rPr>
              <a:t>IN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467359" y="5655450"/>
            <a:ext cx="1485663" cy="588665"/>
            <a:chOff x="3490411" y="5855234"/>
            <a:chExt cx="1485663" cy="588665"/>
          </a:xfrm>
        </p:grpSpPr>
        <p:sp>
          <p:nvSpPr>
            <p:cNvPr id="8" name="TextBox 7"/>
            <p:cNvSpPr txBox="1"/>
            <p:nvPr/>
          </p:nvSpPr>
          <p:spPr>
            <a:xfrm>
              <a:off x="3490411" y="6074567"/>
              <a:ext cx="1485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err="1" smtClean="0">
                  <a:solidFill>
                    <a:srgbClr val="C00000"/>
                  </a:solidFill>
                  <a:cs typeface="Bitstream Vera Sans" charset="0"/>
                </a:rPr>
                <a:t>Aggregazione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16200000">
              <a:off x="4107271" y="5290573"/>
              <a:ext cx="251944" cy="1381266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372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funzioni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La maggior parte sono SQL standard, ma altre sono specifiche dei DBMS. Per </a:t>
            </a:r>
            <a:r>
              <a:rPr lang="it-IT" sz="2400" dirty="0" err="1" smtClean="0"/>
              <a:t>MySQL</a:t>
            </a:r>
            <a:r>
              <a:rPr lang="it-IT" sz="2400" dirty="0" smtClean="0"/>
              <a:t>:</a:t>
            </a:r>
            <a:endParaRPr lang="it-IT" sz="2400" dirty="0"/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Operatori (con conversione automatica di tipo nelle espressioni)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di controllo di flusso (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IF()</a:t>
            </a:r>
            <a:r>
              <a:rPr lang="it-IT" sz="2400" dirty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CASE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mr-IN" sz="2400" dirty="0" smtClean="0">
                <a:ea typeface="Consolas" charset="0"/>
                <a:cs typeface="Consolas" charset="0"/>
              </a:rPr>
              <a:t>…</a:t>
            </a:r>
            <a:r>
              <a:rPr lang="it-IT" sz="2400" dirty="0" smtClean="0">
                <a:ea typeface="Consolas" charset="0"/>
                <a:cs typeface="Consolas" charset="0"/>
              </a:rPr>
              <a:t>)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su Stringhe, Funzioni e Operatori numerici</a:t>
            </a: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su Date </a:t>
            </a:r>
            <a:r>
              <a:rPr lang="it-IT" sz="2400" dirty="0">
                <a:ea typeface="Consolas" charset="0"/>
                <a:cs typeface="Consolas" charset="0"/>
              </a:rPr>
              <a:t>and </a:t>
            </a:r>
            <a:r>
              <a:rPr lang="it-IT" sz="2400" dirty="0" smtClean="0">
                <a:ea typeface="Consolas" charset="0"/>
                <a:cs typeface="Consolas" charset="0"/>
              </a:rPr>
              <a:t>Tempo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di ricerca </a:t>
            </a:r>
            <a:r>
              <a:rPr lang="it-IT" sz="2400" i="1" dirty="0" smtClean="0">
                <a:ea typeface="Consolas" charset="0"/>
                <a:cs typeface="Consolas" charset="0"/>
              </a:rPr>
              <a:t>Full-Text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>
                <a:ea typeface="Consolas" charset="0"/>
                <a:cs typeface="Consolas" charset="0"/>
              </a:rPr>
              <a:t>Funzioni e Operatori </a:t>
            </a:r>
            <a:r>
              <a:rPr lang="it-IT" sz="2400" dirty="0" smtClean="0">
                <a:ea typeface="Consolas" charset="0"/>
                <a:cs typeface="Consolas" charset="0"/>
              </a:rPr>
              <a:t>di </a:t>
            </a:r>
            <a:r>
              <a:rPr lang="it-IT" sz="2400" i="1" dirty="0" smtClean="0">
                <a:ea typeface="Consolas" charset="0"/>
                <a:cs typeface="Consolas" charset="0"/>
              </a:rPr>
              <a:t>Cast</a:t>
            </a:r>
            <a:endParaRPr lang="it-IT" sz="2400" i="1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</a:t>
            </a:r>
            <a:r>
              <a:rPr lang="it-IT" sz="2400" i="1" dirty="0" smtClean="0">
                <a:ea typeface="Consolas" charset="0"/>
                <a:cs typeface="Consolas" charset="0"/>
              </a:rPr>
              <a:t>XML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</a:t>
            </a:r>
            <a:r>
              <a:rPr lang="it-IT" sz="2400" i="1" dirty="0" smtClean="0">
                <a:ea typeface="Consolas" charset="0"/>
                <a:cs typeface="Consolas" charset="0"/>
              </a:rPr>
              <a:t>Bit</a:t>
            </a:r>
            <a:endParaRPr lang="it-IT" sz="2400" dirty="0">
              <a:ea typeface="Consolas" charset="0"/>
              <a:cs typeface="Consolas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337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funzioni </a:t>
            </a:r>
            <a:r>
              <a:rPr lang="mr-IN" sz="4000" dirty="0" smtClean="0"/>
              <a:t>–</a:t>
            </a:r>
            <a:r>
              <a:rPr lang="it-IT" sz="4000" dirty="0" smtClean="0"/>
              <a:t> 2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di </a:t>
            </a:r>
            <a:r>
              <a:rPr lang="it-IT" sz="2400" dirty="0" err="1" smtClean="0">
                <a:ea typeface="Consolas" charset="0"/>
                <a:cs typeface="Consolas" charset="0"/>
              </a:rPr>
              <a:t>Encriptazione</a:t>
            </a:r>
            <a:r>
              <a:rPr lang="it-IT" sz="2400" dirty="0" smtClean="0">
                <a:ea typeface="Consolas" charset="0"/>
                <a:cs typeface="Consolas" charset="0"/>
              </a:rPr>
              <a:t> e Compressione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informative e simili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Funzioni e Modificatori da usare con clausole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GROUP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BY</a:t>
            </a:r>
            <a:endParaRPr lang="it-IT" sz="2400" dirty="0">
              <a:latin typeface="Consolas" charset="0"/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Estensioni Spaziali (2-d)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ea typeface="Consolas" charset="0"/>
                <a:cs typeface="Consolas" charset="0"/>
              </a:rPr>
              <a:t>Matematica di precisione</a:t>
            </a:r>
            <a:endParaRPr lang="it-IT" sz="2400" dirty="0">
              <a:ea typeface="Consolas" charset="0"/>
              <a:cs typeface="Consolas" charset="0"/>
            </a:endParaRP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Es.:</a:t>
            </a: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COUNT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MIN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MAX</a:t>
            </a:r>
            <a:r>
              <a:rPr lang="it-IT" sz="2400" dirty="0" smtClean="0">
                <a:ea typeface="Consolas" charset="0"/>
                <a:cs typeface="Consolas" charset="0"/>
              </a:rPr>
              <a:t>,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SUM</a:t>
            </a:r>
            <a:r>
              <a:rPr lang="it-IT" sz="2400" dirty="0" smtClean="0"/>
              <a:t>, 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AVG</a:t>
            </a:r>
            <a:r>
              <a:rPr lang="it-IT" sz="2400" dirty="0" smtClean="0"/>
              <a:t>, STDDEV</a:t>
            </a:r>
            <a:endParaRPr lang="it-IT" sz="2400" dirty="0">
              <a:solidFill>
                <a:srgbClr val="00206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30</a:t>
            </a:fld>
            <a:endParaRPr lang="it-IT"/>
          </a:p>
        </p:txBody>
      </p:sp>
      <p:sp>
        <p:nvSpPr>
          <p:cNvPr id="4" name="Left Brace 3"/>
          <p:cNvSpPr/>
          <p:nvPr/>
        </p:nvSpPr>
        <p:spPr>
          <a:xfrm rot="16200000">
            <a:off x="3446291" y="2220473"/>
            <a:ext cx="576303" cy="471800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2410867" y="5003021"/>
            <a:ext cx="264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C00000"/>
                </a:solidFill>
              </a:rPr>
              <a:t>Funzioni di aggregazione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SQL: importanza dell’indicizzazione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935879"/>
            <a:ext cx="828000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Ogni tabella può avere 1 o più indici (chiavi). Possono anche </a:t>
            </a:r>
            <a:r>
              <a:rPr lang="it-IT" sz="2400" dirty="0" smtClean="0">
                <a:solidFill>
                  <a:srgbClr val="C00000"/>
                </a:solidFill>
              </a:rPr>
              <a:t>non</a:t>
            </a:r>
            <a:r>
              <a:rPr lang="it-IT" sz="2400" dirty="0" smtClean="0"/>
              <a:t> essere univoci ma identificare sottoinsiemi di righe.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Fondamentale per le operazioni </a:t>
            </a:r>
            <a:r>
              <a:rPr lang="it-IT" sz="2400" dirty="0" smtClean="0">
                <a:solidFill>
                  <a:srgbClr val="C00000"/>
                </a:solidFill>
              </a:rPr>
              <a:t>relazionali </a:t>
            </a:r>
            <a:r>
              <a:rPr lang="it-IT" sz="2400" dirty="0" smtClean="0"/>
              <a:t>→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JOIN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>
                <a:ea typeface="Consolas" charset="0"/>
                <a:cs typeface="Consolas" charset="0"/>
              </a:rPr>
              <a:t>Es.: tutte le lingue parlate in Oceania: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endParaRPr lang="it-IT" sz="2400" dirty="0" smtClean="0">
              <a:ea typeface="Consolas" charset="0"/>
              <a:cs typeface="Consolas" charset="0"/>
            </a:endParaRPr>
          </a:p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it-IT" sz="2400" dirty="0">
                <a:ea typeface="Consolas" charset="0"/>
                <a:cs typeface="Consolas" charset="0"/>
              </a:rPr>
              <a:t>	 </a:t>
            </a: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SELECT * FROM 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Country</a:t>
            </a:r>
          </a:p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it-IT" sz="24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JOIN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err="1" smtClean="0">
                <a:latin typeface="Consolas" charset="0"/>
                <a:ea typeface="Consolas" charset="0"/>
                <a:cs typeface="Consolas" charset="0"/>
              </a:rPr>
              <a:t>CountryLanguage</a:t>
            </a:r>
            <a:endParaRPr lang="it-IT" sz="2400" dirty="0">
              <a:latin typeface="Consolas" charset="0"/>
              <a:ea typeface="Consolas" charset="0"/>
              <a:cs typeface="Consolas" charset="0"/>
            </a:endParaRPr>
          </a:p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it-IT" sz="2400" dirty="0" smtClean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ON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it-IT" sz="2400" dirty="0" err="1" smtClean="0">
                <a:latin typeface="Consolas" charset="0"/>
                <a:ea typeface="Consolas" charset="0"/>
                <a:cs typeface="Consolas" charset="0"/>
              </a:rPr>
              <a:t>Country.Code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=</a:t>
            </a:r>
            <a:r>
              <a:rPr lang="it-IT" sz="2400" dirty="0" err="1" smtClean="0">
                <a:latin typeface="Consolas" charset="0"/>
                <a:ea typeface="Consolas" charset="0"/>
                <a:cs typeface="Consolas" charset="0"/>
              </a:rPr>
              <a:t>CountryLanguage.CountryCode</a:t>
            </a:r>
            <a:endParaRPr lang="it-IT" sz="2400" dirty="0">
              <a:latin typeface="Consolas" charset="0"/>
              <a:ea typeface="Consolas" charset="0"/>
              <a:cs typeface="Consolas" charset="0"/>
            </a:endParaRPr>
          </a:p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	WHERE </a:t>
            </a:r>
            <a:r>
              <a:rPr lang="it-IT" sz="2400" dirty="0" err="1">
                <a:latin typeface="Consolas" charset="0"/>
                <a:ea typeface="Consolas" charset="0"/>
                <a:cs typeface="Consolas" charset="0"/>
              </a:rPr>
              <a:t>Continent</a:t>
            </a:r>
            <a:r>
              <a:rPr lang="it-IT" sz="2400" dirty="0" smtClean="0">
                <a:latin typeface="Consolas" charset="0"/>
                <a:ea typeface="Consolas" charset="0"/>
                <a:cs typeface="Consolas" charset="0"/>
              </a:rPr>
              <a:t>=’Oceania';</a:t>
            </a:r>
            <a:endParaRPr lang="it-IT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999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Tipi di relazione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00" y="1152000"/>
            <a:ext cx="8280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Uno a Molti (1 – •)</a:t>
            </a:r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Relazione che mette in rapporto le informazioni di due tabelle secondo uno schema gerarchico </a:t>
            </a:r>
            <a:r>
              <a:rPr lang="it-IT" i="1" dirty="0" smtClean="0"/>
              <a:t>genitore-figlio</a:t>
            </a:r>
            <a:r>
              <a:rPr lang="it-IT" dirty="0" smtClean="0"/>
              <a:t>. Per generarla è necessario che la tabella genitore abbia una </a:t>
            </a:r>
            <a:r>
              <a:rPr lang="it-IT" dirty="0" smtClean="0">
                <a:solidFill>
                  <a:srgbClr val="C00000"/>
                </a:solidFill>
              </a:rPr>
              <a:t>chiave primaria</a:t>
            </a:r>
            <a:r>
              <a:rPr lang="it-IT" dirty="0" smtClean="0"/>
              <a:t> (campo univoco) e la tabella figlio abbia una </a:t>
            </a:r>
            <a:r>
              <a:rPr lang="it-IT" dirty="0" smtClean="0">
                <a:solidFill>
                  <a:srgbClr val="C00000"/>
                </a:solidFill>
              </a:rPr>
              <a:t>chiave esterna</a:t>
            </a:r>
            <a:r>
              <a:rPr lang="it-IT" dirty="0" smtClean="0"/>
              <a:t> (campo indice con duplicati ammessi) dello stesso formato.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Uno a Uno (1 – 1)</a:t>
            </a:r>
          </a:p>
          <a:p>
            <a:pPr marL="742950" lvl="1" indent="-285750">
              <a:buFont typeface="Wingdings" charset="2"/>
              <a:buChar char="§"/>
            </a:pPr>
            <a:r>
              <a:rPr lang="it-IT" dirty="0" smtClean="0"/>
              <a:t>Relazione che mette in rapporto le informazioni di due tabelle secondo una relazione </a:t>
            </a:r>
            <a:r>
              <a:rPr lang="it-IT" dirty="0" smtClean="0">
                <a:solidFill>
                  <a:srgbClr val="C00000"/>
                </a:solidFill>
              </a:rPr>
              <a:t>biunivoca</a:t>
            </a:r>
            <a:r>
              <a:rPr lang="it-IT" dirty="0" smtClean="0"/>
              <a:t>. Ad ogni record di una tabella può corrispondere </a:t>
            </a:r>
            <a:r>
              <a:rPr lang="it-IT" dirty="0" smtClean="0">
                <a:solidFill>
                  <a:srgbClr val="C00000"/>
                </a:solidFill>
              </a:rPr>
              <a:t>un solo record</a:t>
            </a:r>
            <a:r>
              <a:rPr lang="it-IT" dirty="0" smtClean="0"/>
              <a:t> di quella </a:t>
            </a:r>
            <a:r>
              <a:rPr lang="it-IT" dirty="0" smtClean="0">
                <a:solidFill>
                  <a:srgbClr val="C00000"/>
                </a:solidFill>
              </a:rPr>
              <a:t>correlata</a:t>
            </a:r>
            <a:r>
              <a:rPr lang="it-IT" dirty="0" smtClean="0"/>
              <a:t>. Per generarla è necessario che entrambe le tabelle dispongano di </a:t>
            </a:r>
            <a:r>
              <a:rPr lang="it-IT" dirty="0" smtClean="0">
                <a:solidFill>
                  <a:srgbClr val="C00000"/>
                </a:solidFill>
              </a:rPr>
              <a:t>una chiave primaria</a:t>
            </a:r>
            <a:r>
              <a:rPr lang="it-IT" dirty="0" smtClean="0"/>
              <a:t> (campo univoco) e dello stesso formato.</a:t>
            </a:r>
          </a:p>
          <a:p>
            <a:pPr marL="324000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400" dirty="0" smtClean="0"/>
              <a:t>Molti a Molti (• – •)</a:t>
            </a:r>
          </a:p>
          <a:p>
            <a:pPr marL="781200" lvl="1" indent="-342900">
              <a:spcBef>
                <a:spcPts val="4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dirty="0" smtClean="0"/>
              <a:t>Si tratta in realtà di una relazione fittizia. Apparentemente ad un record di una tabella possono corrispondere </a:t>
            </a:r>
            <a:r>
              <a:rPr lang="it-IT" dirty="0" smtClean="0">
                <a:solidFill>
                  <a:srgbClr val="C00000"/>
                </a:solidFill>
              </a:rPr>
              <a:t>molti record</a:t>
            </a:r>
            <a:r>
              <a:rPr lang="it-IT" dirty="0" smtClean="0"/>
              <a:t> di un’altra tabella e </a:t>
            </a:r>
            <a:r>
              <a:rPr lang="it-IT" dirty="0" smtClean="0">
                <a:solidFill>
                  <a:srgbClr val="C00000"/>
                </a:solidFill>
              </a:rPr>
              <a:t>viceversa</a:t>
            </a:r>
            <a:r>
              <a:rPr lang="it-IT" dirty="0" smtClean="0"/>
              <a:t>, in realtà questa relazione è costituita da una tabella di collegamento correlata alle tabelle principali per mezzo di </a:t>
            </a:r>
            <a:r>
              <a:rPr lang="it-IT" dirty="0" smtClean="0">
                <a:solidFill>
                  <a:srgbClr val="C00000"/>
                </a:solidFill>
              </a:rPr>
              <a:t>due relazioni uno a molti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7913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Tipi di relazione </a:t>
            </a:r>
            <a:r>
              <a:rPr lang="mr-IN" sz="4000" dirty="0" smtClean="0"/>
              <a:t>–</a:t>
            </a:r>
            <a:r>
              <a:rPr lang="it-IT" sz="4000" dirty="0" smtClean="0"/>
              <a:t> visione grafica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33</a:t>
            </a:fld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1252495" y="1492453"/>
            <a:ext cx="112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smtClean="0">
                <a:solidFill>
                  <a:srgbClr val="C00000"/>
                </a:solidFill>
              </a:rPr>
              <a:t>Studenti</a:t>
            </a:r>
            <a:endParaRPr lang="it-IT" sz="20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7583" y="1489323"/>
            <a:ext cx="112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smtClean="0">
                <a:solidFill>
                  <a:srgbClr val="0070C0"/>
                </a:solidFill>
              </a:rPr>
              <a:t>Corsi</a:t>
            </a:r>
            <a:endParaRPr lang="it-IT" sz="2000" i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901" y="2149622"/>
            <a:ext cx="991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Bianchi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3010860" y="2978673"/>
            <a:ext cx="886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mtClean="0"/>
              <a:t>Rossi</a:t>
            </a:r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2783538" y="3945657"/>
            <a:ext cx="112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Esposito</a:t>
            </a:r>
            <a:endParaRPr lang="it-IT" dirty="0"/>
          </a:p>
        </p:txBody>
      </p:sp>
      <p:sp>
        <p:nvSpPr>
          <p:cNvPr id="10" name="TextBox 9"/>
          <p:cNvSpPr txBox="1"/>
          <p:nvPr/>
        </p:nvSpPr>
        <p:spPr>
          <a:xfrm>
            <a:off x="1390810" y="3462165"/>
            <a:ext cx="98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Ferrari</a:t>
            </a:r>
            <a:endParaRPr lang="it-IT" dirty="0"/>
          </a:p>
        </p:txBody>
      </p:sp>
      <p:sp>
        <p:nvSpPr>
          <p:cNvPr id="11" name="TextBox 10"/>
          <p:cNvSpPr txBox="1"/>
          <p:nvPr/>
        </p:nvSpPr>
        <p:spPr>
          <a:xfrm>
            <a:off x="3211926" y="4912643"/>
            <a:ext cx="920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Russo</a:t>
            </a:r>
            <a:endParaRPr lang="it-IT" dirty="0"/>
          </a:p>
        </p:txBody>
      </p:sp>
      <p:sp>
        <p:nvSpPr>
          <p:cNvPr id="12" name="TextBox 11"/>
          <p:cNvSpPr txBox="1"/>
          <p:nvPr/>
        </p:nvSpPr>
        <p:spPr>
          <a:xfrm>
            <a:off x="1661669" y="4429149"/>
            <a:ext cx="112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Romano</a:t>
            </a:r>
            <a:endParaRPr lang="it-IT" dirty="0"/>
          </a:p>
        </p:txBody>
      </p:sp>
      <p:sp>
        <p:nvSpPr>
          <p:cNvPr id="13" name="TextBox 12"/>
          <p:cNvSpPr txBox="1"/>
          <p:nvPr/>
        </p:nvSpPr>
        <p:spPr>
          <a:xfrm>
            <a:off x="6512675" y="2978673"/>
            <a:ext cx="943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CR210</a:t>
            </a:r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5922001" y="2143596"/>
            <a:ext cx="90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IN110</a:t>
            </a:r>
            <a:endParaRPr lang="it-IT" dirty="0"/>
          </a:p>
        </p:txBody>
      </p:sp>
      <p:sp>
        <p:nvSpPr>
          <p:cNvPr id="15" name="TextBox 14"/>
          <p:cNvSpPr txBox="1"/>
          <p:nvPr/>
        </p:nvSpPr>
        <p:spPr>
          <a:xfrm>
            <a:off x="5875894" y="3533835"/>
            <a:ext cx="91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AL110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5617028" y="4837110"/>
            <a:ext cx="94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IN440</a:t>
            </a:r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7043870" y="4347109"/>
            <a:ext cx="90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AM110</a:t>
            </a:r>
            <a:endParaRPr lang="it-IT" dirty="0"/>
          </a:p>
        </p:txBody>
      </p:sp>
      <p:sp>
        <p:nvSpPr>
          <p:cNvPr id="19" name="Rounded Rectangle 18"/>
          <p:cNvSpPr/>
          <p:nvPr/>
        </p:nvSpPr>
        <p:spPr>
          <a:xfrm>
            <a:off x="4933150" y="1347273"/>
            <a:ext cx="3611495" cy="4280259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ounded Rectangle 19"/>
          <p:cNvSpPr/>
          <p:nvPr/>
        </p:nvSpPr>
        <p:spPr>
          <a:xfrm>
            <a:off x="969649" y="1347273"/>
            <a:ext cx="3611495" cy="4280259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Curved Connector 21"/>
          <p:cNvCxnSpPr>
            <a:stCxn id="7" idx="3"/>
            <a:endCxn id="14" idx="1"/>
          </p:cNvCxnSpPr>
          <p:nvPr/>
        </p:nvCxnSpPr>
        <p:spPr>
          <a:xfrm flipV="1">
            <a:off x="3012778" y="2328262"/>
            <a:ext cx="2909223" cy="6026"/>
          </a:xfrm>
          <a:prstGeom prst="curvedConnector3">
            <a:avLst>
              <a:gd name="adj1" fmla="val 50000"/>
            </a:avLst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8" idx="3"/>
            <a:endCxn id="14" idx="1"/>
          </p:cNvCxnSpPr>
          <p:nvPr/>
        </p:nvCxnSpPr>
        <p:spPr>
          <a:xfrm flipV="1">
            <a:off x="3897725" y="2328262"/>
            <a:ext cx="2024276" cy="835077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12" idx="3"/>
            <a:endCxn id="14" idx="1"/>
          </p:cNvCxnSpPr>
          <p:nvPr/>
        </p:nvCxnSpPr>
        <p:spPr>
          <a:xfrm flipV="1">
            <a:off x="2783538" y="2328262"/>
            <a:ext cx="3138463" cy="2285553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8" idx="3"/>
            <a:endCxn id="13" idx="1"/>
          </p:cNvCxnSpPr>
          <p:nvPr/>
        </p:nvCxnSpPr>
        <p:spPr>
          <a:xfrm>
            <a:off x="3897725" y="3163339"/>
            <a:ext cx="2614950" cy="12700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8" idx="3"/>
            <a:endCxn id="16" idx="1"/>
          </p:cNvCxnSpPr>
          <p:nvPr/>
        </p:nvCxnSpPr>
        <p:spPr>
          <a:xfrm>
            <a:off x="3897725" y="3163339"/>
            <a:ext cx="1719303" cy="1858437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9" idx="3"/>
            <a:endCxn id="15" idx="1"/>
          </p:cNvCxnSpPr>
          <p:nvPr/>
        </p:nvCxnSpPr>
        <p:spPr>
          <a:xfrm flipV="1">
            <a:off x="3905407" y="3718501"/>
            <a:ext cx="1970487" cy="411822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9" idx="3"/>
            <a:endCxn id="17" idx="1"/>
          </p:cNvCxnSpPr>
          <p:nvPr/>
        </p:nvCxnSpPr>
        <p:spPr>
          <a:xfrm>
            <a:off x="3905407" y="4130323"/>
            <a:ext cx="3138463" cy="401452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stCxn id="11" idx="3"/>
            <a:endCxn id="15" idx="1"/>
          </p:cNvCxnSpPr>
          <p:nvPr/>
        </p:nvCxnSpPr>
        <p:spPr>
          <a:xfrm flipV="1">
            <a:off x="4132729" y="3718501"/>
            <a:ext cx="1743165" cy="1378808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stCxn id="7" idx="3"/>
            <a:endCxn id="17" idx="1"/>
          </p:cNvCxnSpPr>
          <p:nvPr/>
        </p:nvCxnSpPr>
        <p:spPr>
          <a:xfrm>
            <a:off x="3012778" y="2334288"/>
            <a:ext cx="4031092" cy="2197487"/>
          </a:xfrm>
          <a:prstGeom prst="curvedConnector3">
            <a:avLst/>
          </a:prstGeom>
          <a:ln w="254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09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 smtClean="0"/>
              <a:t>Tipi di relazione </a:t>
            </a:r>
            <a:r>
              <a:rPr lang="mr-IN" sz="4000" dirty="0" smtClean="0"/>
              <a:t>–</a:t>
            </a:r>
            <a:r>
              <a:rPr lang="it-IT" sz="4000" dirty="0" smtClean="0"/>
              <a:t> costruzione</a:t>
            </a:r>
            <a:endParaRPr lang="it-IT" sz="4000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000" y="1152000"/>
            <a:ext cx="82800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40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200" dirty="0" smtClean="0"/>
              <a:t>Un prerequisito alla costruzione delle relazioni è garantire che ogni tabella abbia una chiave univoca per identificare </a:t>
            </a:r>
            <a:r>
              <a:rPr lang="it-IT" sz="2200" dirty="0" smtClean="0"/>
              <a:t>le singole righe </a:t>
            </a:r>
            <a:r>
              <a:rPr lang="it-IT" sz="2200" dirty="0" smtClean="0"/>
              <a:t>della tabella.</a:t>
            </a:r>
          </a:p>
          <a:p>
            <a:pPr marL="3240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200" dirty="0" smtClean="0"/>
              <a:t>Qualunque campo esistente contenente un valore univoco è un candidato accettabile per essere utilizzato come chiave.</a:t>
            </a:r>
          </a:p>
          <a:p>
            <a:pPr marL="3240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200" dirty="0" smtClean="0"/>
              <a:t>Una soluzione migliore è quella di aggiungere un campo arbitrario ad ogni tabella con il compito specifico di fungere da campo chiave.</a:t>
            </a:r>
          </a:p>
          <a:p>
            <a:pPr marL="3240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200" dirty="0" smtClean="0"/>
              <a:t>Tale campo deve contenere un valore univoco, anche senza un particolare significato per i dati contenuti nella tabella.</a:t>
            </a:r>
          </a:p>
          <a:p>
            <a:pPr marL="324000" lvl="1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§"/>
            </a:pPr>
            <a:r>
              <a:rPr lang="it-IT" sz="2200" dirty="0" smtClean="0">
                <a:solidFill>
                  <a:srgbClr val="C00000"/>
                </a:solidFill>
              </a:rPr>
              <a:t>Il valore della chiave è tipicamente un intero assegnato ad ogni record inserito nella tabella e mai ripetuto.</a:t>
            </a:r>
          </a:p>
          <a:p>
            <a:pPr marL="324000" indent="-342900">
              <a:spcBef>
                <a:spcPts val="1000"/>
              </a:spcBef>
              <a:spcAft>
                <a:spcPts val="200"/>
              </a:spcAft>
              <a:buFont typeface="Wingdings" charset="2"/>
              <a:buChar char="Ø"/>
            </a:pPr>
            <a:r>
              <a:rPr lang="it-IT" sz="2200" dirty="0" smtClean="0"/>
              <a:t>Le relazioni tra tabelle possono essere costruite usando le chiavi delle singole tabelle.</a:t>
            </a:r>
            <a:endParaRPr lang="it-IT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599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7920000" cy="718246"/>
          </a:xfrm>
        </p:spPr>
        <p:txBody>
          <a:bodyPr>
            <a:normAutofit/>
          </a:bodyPr>
          <a:lstStyle/>
          <a:p>
            <a:r>
              <a:rPr lang="it-IT" sz="4000" dirty="0"/>
              <a:t>DBMS: </a:t>
            </a:r>
            <a:r>
              <a:rPr lang="it-IT" sz="4000" dirty="0" smtClean="0"/>
              <a:t>componenti </a:t>
            </a:r>
            <a:r>
              <a:rPr lang="mr-IN" sz="4000" dirty="0" smtClean="0"/>
              <a:t>–</a:t>
            </a:r>
            <a:r>
              <a:rPr lang="it-IT" sz="4000" dirty="0" smtClean="0"/>
              <a:t> </a:t>
            </a:r>
            <a:r>
              <a:rPr lang="it-IT" sz="4000" i="1" dirty="0" smtClean="0"/>
              <a:t>continua</a:t>
            </a:r>
            <a:r>
              <a:rPr lang="mr-IN" sz="4000" i="1" dirty="0" smtClean="0"/>
              <a:t>…</a:t>
            </a:r>
            <a:endParaRPr lang="it-IT" sz="4000" i="1" dirty="0"/>
          </a:p>
        </p:txBody>
      </p:sp>
      <p:sp>
        <p:nvSpPr>
          <p:cNvPr id="5" name="Rettangolo 3"/>
          <p:cNvSpPr/>
          <p:nvPr/>
        </p:nvSpPr>
        <p:spPr>
          <a:xfrm>
            <a:off x="9144" y="0"/>
            <a:ext cx="9144000" cy="338554"/>
          </a:xfrm>
          <a:prstGeom prst="rect">
            <a:avLst/>
          </a:prstGeom>
          <a:solidFill>
            <a:srgbClr val="93A299"/>
          </a:solidFill>
        </p:spPr>
        <p:txBody>
          <a:bodyPr wrap="square">
            <a:spAutoFit/>
          </a:bodyPr>
          <a:lstStyle/>
          <a:p>
            <a:pPr defTabSz="914400"/>
            <a:r>
              <a:rPr lang="it-IT" sz="1600" i="1" dirty="0" smtClean="0">
                <a:solidFill>
                  <a:srgbClr val="FFFFFF"/>
                </a:solidFill>
                <a:latin typeface="Cambria" panose="02040503050406030204" pitchFamily="18" charset="0"/>
              </a:rPr>
              <a:t>Percorso di alternanza scuola-lavoro a cura di INAF - IASF Bologna</a:t>
            </a:r>
            <a:endParaRPr lang="it-IT" sz="1600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7" name="Esplosione 1 32"/>
          <p:cNvSpPr/>
          <p:nvPr/>
        </p:nvSpPr>
        <p:spPr>
          <a:xfrm>
            <a:off x="602566" y="2002598"/>
            <a:ext cx="2893925" cy="1745080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Efficienza</a:t>
            </a:r>
            <a:endParaRPr lang="it-IT" sz="2400" b="1" dirty="0"/>
          </a:p>
        </p:txBody>
      </p:sp>
      <p:sp>
        <p:nvSpPr>
          <p:cNvPr id="8" name="Esplosione 1 33"/>
          <p:cNvSpPr/>
          <p:nvPr/>
        </p:nvSpPr>
        <p:spPr>
          <a:xfrm>
            <a:off x="602566" y="4879092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Affidabilità</a:t>
            </a:r>
            <a:endParaRPr lang="it-IT" sz="2400" b="1" dirty="0"/>
          </a:p>
        </p:txBody>
      </p:sp>
      <p:sp>
        <p:nvSpPr>
          <p:cNvPr id="9" name="Esplosione 1 34"/>
          <p:cNvSpPr/>
          <p:nvPr/>
        </p:nvSpPr>
        <p:spPr>
          <a:xfrm>
            <a:off x="5562098" y="4879092"/>
            <a:ext cx="3311936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Sicurezza</a:t>
            </a:r>
            <a:endParaRPr lang="it-IT" sz="2400" b="1" dirty="0"/>
          </a:p>
        </p:txBody>
      </p:sp>
      <p:sp>
        <p:nvSpPr>
          <p:cNvPr id="10" name="Esplosione 1 35"/>
          <p:cNvSpPr/>
          <p:nvPr/>
        </p:nvSpPr>
        <p:spPr>
          <a:xfrm>
            <a:off x="5393620" y="2002598"/>
            <a:ext cx="3464337" cy="1745080"/>
          </a:xfrm>
          <a:prstGeom prst="irregularSeal1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Concorrenza</a:t>
            </a:r>
            <a:endParaRPr lang="it-IT" sz="2400" b="1" dirty="0"/>
          </a:p>
        </p:txBody>
      </p:sp>
      <p:sp>
        <p:nvSpPr>
          <p:cNvPr id="11" name="CasellaDiTesto 36"/>
          <p:cNvSpPr txBox="1"/>
          <p:nvPr/>
        </p:nvSpPr>
        <p:spPr>
          <a:xfrm>
            <a:off x="3763289" y="3747678"/>
            <a:ext cx="180369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800" dirty="0" smtClean="0"/>
              <a:t>DBMS</a:t>
            </a:r>
            <a:endParaRPr lang="it-IT" sz="4800" dirty="0"/>
          </a:p>
        </p:txBody>
      </p:sp>
      <p:pic>
        <p:nvPicPr>
          <p:cNvPr id="12" name="Immagine 37" descr="icon_d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23" y="4578675"/>
            <a:ext cx="633490" cy="633490"/>
          </a:xfrm>
          <a:prstGeom prst="rect">
            <a:avLst/>
          </a:prstGeom>
        </p:spPr>
      </p:pic>
      <p:cxnSp>
        <p:nvCxnSpPr>
          <p:cNvPr id="13" name="Connettore 2 39"/>
          <p:cNvCxnSpPr/>
          <p:nvPr/>
        </p:nvCxnSpPr>
        <p:spPr>
          <a:xfrm flipH="1" flipV="1">
            <a:off x="3126713" y="3337146"/>
            <a:ext cx="528925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41"/>
          <p:cNvCxnSpPr/>
          <p:nvPr/>
        </p:nvCxnSpPr>
        <p:spPr>
          <a:xfrm flipV="1">
            <a:off x="5674640" y="3337146"/>
            <a:ext cx="348857" cy="41053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ttore 2 43"/>
          <p:cNvCxnSpPr/>
          <p:nvPr/>
        </p:nvCxnSpPr>
        <p:spPr>
          <a:xfrm>
            <a:off x="5674640" y="4578675"/>
            <a:ext cx="348857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ttore 2 45"/>
          <p:cNvCxnSpPr/>
          <p:nvPr/>
        </p:nvCxnSpPr>
        <p:spPr>
          <a:xfrm flipH="1">
            <a:off x="3126713" y="4578675"/>
            <a:ext cx="528925" cy="44634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3300486" y="1076241"/>
            <a:ext cx="2716787" cy="1206394"/>
          </a:xfrm>
          <a:prstGeom prst="cloud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Accessibilità</a:t>
            </a:r>
            <a:endParaRPr lang="it-IT" sz="2400" dirty="0"/>
          </a:p>
        </p:txBody>
      </p:sp>
      <p:cxnSp>
        <p:nvCxnSpPr>
          <p:cNvPr id="18" name="Connettore 2 39"/>
          <p:cNvCxnSpPr>
            <a:stCxn id="11" idx="0"/>
            <a:endCxn id="17" idx="1"/>
          </p:cNvCxnSpPr>
          <p:nvPr/>
        </p:nvCxnSpPr>
        <p:spPr>
          <a:xfrm flipH="1" flipV="1">
            <a:off x="4658880" y="2281350"/>
            <a:ext cx="6259" cy="146632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AC60-4618-014F-ABF8-BFC9F6D13946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802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ustom 16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007AA9"/>
      </a:hlink>
      <a:folHlink>
        <a:srgbClr val="007AA8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7725</TotalTime>
  <Words>3242</Words>
  <Application>Microsoft Macintosh PowerPoint</Application>
  <PresentationFormat>On-screen Show (4:3)</PresentationFormat>
  <Paragraphs>472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Bitstream Vera Sans</vt:lpstr>
      <vt:lpstr>Calibri</vt:lpstr>
      <vt:lpstr>Cambria</vt:lpstr>
      <vt:lpstr>Consolas</vt:lpstr>
      <vt:lpstr>Franklin Gothic Book</vt:lpstr>
      <vt:lpstr>Helvetica</vt:lpstr>
      <vt:lpstr>Wingdings</vt:lpstr>
      <vt:lpstr>Wingdings 2</vt:lpstr>
      <vt:lpstr>Arial</vt:lpstr>
      <vt:lpstr>Crop</vt:lpstr>
      <vt:lpstr>1_Crop</vt:lpstr>
      <vt:lpstr>Introduzione ai database relazionali</vt:lpstr>
      <vt:lpstr>Quale usare – gratuiti</vt:lpstr>
      <vt:lpstr>Introduzione a MySQL</vt:lpstr>
      <vt:lpstr>Introduzione a MySQL</vt:lpstr>
      <vt:lpstr>Installazione MySQL</vt:lpstr>
      <vt:lpstr>Avvio MySQL</vt:lpstr>
      <vt:lpstr>Comandi base</vt:lpstr>
      <vt:lpstr>Comandi base</vt:lpstr>
      <vt:lpstr>Comandi base</vt:lpstr>
      <vt:lpstr>Comandi base</vt:lpstr>
      <vt:lpstr>Comandi MySQL (lato client)</vt:lpstr>
      <vt:lpstr>… alcuni suggerimenti / info</vt:lpstr>
      <vt:lpstr>I concetti base del DB relazionale</vt:lpstr>
      <vt:lpstr>Terminologia</vt:lpstr>
      <vt:lpstr>Le tabelle</vt:lpstr>
      <vt:lpstr>Terminologia</vt:lpstr>
      <vt:lpstr>Terminologia</vt:lpstr>
      <vt:lpstr>I concetti base del DB relazionale</vt:lpstr>
      <vt:lpstr>SQL: Structured Query Language</vt:lpstr>
      <vt:lpstr>SQL: Structured Query Language</vt:lpstr>
      <vt:lpstr>Il catalogo di Messier</vt:lpstr>
      <vt:lpstr>Catalogo di Messier</vt:lpstr>
      <vt:lpstr>Data Definition Language</vt:lpstr>
      <vt:lpstr>DDL: Dominio di definizione degli attributi </vt:lpstr>
      <vt:lpstr>Data Control Language</vt:lpstr>
      <vt:lpstr>Data Control Language – 2</vt:lpstr>
      <vt:lpstr>Data Manipulation Language</vt:lpstr>
      <vt:lpstr>SQL: utilità</vt:lpstr>
      <vt:lpstr>SQL: funzioni</vt:lpstr>
      <vt:lpstr>SQL: funzioni – 2</vt:lpstr>
      <vt:lpstr>SQL: importanza dell’indicizzazione</vt:lpstr>
      <vt:lpstr>Tipi di relazione</vt:lpstr>
      <vt:lpstr>Tipi di relazione – visione grafica</vt:lpstr>
      <vt:lpstr>Tipi di relazione – costruzione</vt:lpstr>
      <vt:lpstr>DBMS: componenti – continua…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e Banche</dc:title>
  <dc:creator>Microsoft Office User</dc:creator>
  <cp:lastModifiedBy>Microsoft Office User</cp:lastModifiedBy>
  <cp:revision>266</cp:revision>
  <cp:lastPrinted>2017-10-23T13:44:51Z</cp:lastPrinted>
  <dcterms:created xsi:type="dcterms:W3CDTF">2017-04-06T14:39:06Z</dcterms:created>
  <dcterms:modified xsi:type="dcterms:W3CDTF">2017-10-27T15:23:48Z</dcterms:modified>
</cp:coreProperties>
</file>