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54" r:id="rId1"/>
    <p:sldMasterId id="2147483966" r:id="rId2"/>
  </p:sldMasterIdLst>
  <p:notesMasterIdLst>
    <p:notesMasterId r:id="rId56"/>
  </p:notesMasterIdLst>
  <p:handoutMasterIdLst>
    <p:handoutMasterId r:id="rId57"/>
  </p:handoutMasterIdLst>
  <p:sldIdLst>
    <p:sldId id="269" r:id="rId3"/>
    <p:sldId id="317" r:id="rId4"/>
    <p:sldId id="318" r:id="rId5"/>
    <p:sldId id="321" r:id="rId6"/>
    <p:sldId id="322" r:id="rId7"/>
    <p:sldId id="270" r:id="rId8"/>
    <p:sldId id="257" r:id="rId9"/>
    <p:sldId id="262" r:id="rId10"/>
    <p:sldId id="273" r:id="rId11"/>
    <p:sldId id="274" r:id="rId12"/>
    <p:sldId id="275" r:id="rId13"/>
    <p:sldId id="276" r:id="rId14"/>
    <p:sldId id="277" r:id="rId15"/>
    <p:sldId id="271" r:id="rId16"/>
    <p:sldId id="272" r:id="rId17"/>
    <p:sldId id="284" r:id="rId18"/>
    <p:sldId id="283" r:id="rId19"/>
    <p:sldId id="285" r:id="rId20"/>
    <p:sldId id="279" r:id="rId21"/>
    <p:sldId id="286" r:id="rId22"/>
    <p:sldId id="287" r:id="rId23"/>
    <p:sldId id="288" r:id="rId24"/>
    <p:sldId id="289" r:id="rId25"/>
    <p:sldId id="280" r:id="rId26"/>
    <p:sldId id="290" r:id="rId27"/>
    <p:sldId id="291" r:id="rId28"/>
    <p:sldId id="292" r:id="rId29"/>
    <p:sldId id="281" r:id="rId30"/>
    <p:sldId id="293" r:id="rId31"/>
    <p:sldId id="295" r:id="rId32"/>
    <p:sldId id="294" r:id="rId33"/>
    <p:sldId id="296" r:id="rId34"/>
    <p:sldId id="311" r:id="rId35"/>
    <p:sldId id="298" r:id="rId36"/>
    <p:sldId id="299" r:id="rId37"/>
    <p:sldId id="282" r:id="rId38"/>
    <p:sldId id="300" r:id="rId39"/>
    <p:sldId id="301" r:id="rId40"/>
    <p:sldId id="302" r:id="rId41"/>
    <p:sldId id="303" r:id="rId42"/>
    <p:sldId id="304" r:id="rId43"/>
    <p:sldId id="305" r:id="rId44"/>
    <p:sldId id="323" r:id="rId45"/>
    <p:sldId id="307" r:id="rId46"/>
    <p:sldId id="306" r:id="rId47"/>
    <p:sldId id="308" r:id="rId48"/>
    <p:sldId id="309" r:id="rId49"/>
    <p:sldId id="310" r:id="rId50"/>
    <p:sldId id="312" r:id="rId51"/>
    <p:sldId id="313" r:id="rId52"/>
    <p:sldId id="314" r:id="rId53"/>
    <p:sldId id="315" r:id="rId54"/>
    <p:sldId id="316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A2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76"/>
    <p:restoredTop sz="95701"/>
  </p:normalViewPr>
  <p:slideViewPr>
    <p:cSldViewPr snapToGrid="0" snapToObjects="1">
      <p:cViewPr>
        <p:scale>
          <a:sx n="143" d="100"/>
          <a:sy n="143" d="100"/>
        </p:scale>
        <p:origin x="180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notesMaster" Target="notesMasters/notesMaster1.xml"/><Relationship Id="rId57" Type="http://schemas.openxmlformats.org/officeDocument/2006/relationships/handoutMaster" Target="handoutMasters/handoutMaster1.xml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6D5A5D-AE76-D74A-A5F1-DE35C5D8A16C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85B55C-BE7D-FE4F-822A-B9DC4D7658A6}">
      <dgm:prSet phldrT="[Text]"/>
      <dgm:spPr/>
      <dgm:t>
        <a:bodyPr/>
        <a:lstStyle/>
        <a:p>
          <a:r>
            <a:rPr lang="it-IT" noProof="0" dirty="0" smtClean="0"/>
            <a:t>Grande quantità di dati</a:t>
          </a:r>
          <a:endParaRPr lang="it-IT" noProof="0" dirty="0"/>
        </a:p>
      </dgm:t>
    </dgm:pt>
    <dgm:pt modelId="{AF8EBD18-0D51-B240-9A66-83EE9ABE2728}" type="parTrans" cxnId="{D8969EF1-6561-E542-9A15-14112954F482}">
      <dgm:prSet/>
      <dgm:spPr/>
      <dgm:t>
        <a:bodyPr/>
        <a:lstStyle/>
        <a:p>
          <a:endParaRPr lang="en-US"/>
        </a:p>
      </dgm:t>
    </dgm:pt>
    <dgm:pt modelId="{A8F328EC-7295-C048-B830-7C5E06BAE92A}" type="sibTrans" cxnId="{D8969EF1-6561-E542-9A15-14112954F482}">
      <dgm:prSet/>
      <dgm:spPr/>
      <dgm:t>
        <a:bodyPr/>
        <a:lstStyle/>
        <a:p>
          <a:endParaRPr lang="en-US"/>
        </a:p>
      </dgm:t>
    </dgm:pt>
    <dgm:pt modelId="{42BBF17C-4252-FA40-A9B7-EB52DBEDEF3D}">
      <dgm:prSet phldrT="[Text]"/>
      <dgm:spPr/>
      <dgm:t>
        <a:bodyPr/>
        <a:lstStyle/>
        <a:p>
          <a:r>
            <a:rPr lang="it-IT" noProof="0" dirty="0" smtClean="0"/>
            <a:t>Accessibilità</a:t>
          </a:r>
          <a:endParaRPr lang="it-IT" noProof="0" dirty="0"/>
        </a:p>
      </dgm:t>
    </dgm:pt>
    <dgm:pt modelId="{2738AABF-EC98-CE44-8611-7A3DBC825884}" type="parTrans" cxnId="{9FE6C888-6B28-D54D-9319-5D479676AB95}">
      <dgm:prSet/>
      <dgm:spPr/>
      <dgm:t>
        <a:bodyPr/>
        <a:lstStyle/>
        <a:p>
          <a:endParaRPr lang="en-US"/>
        </a:p>
      </dgm:t>
    </dgm:pt>
    <dgm:pt modelId="{746027E9-C804-114D-BD23-9151FB8CAB83}" type="sibTrans" cxnId="{9FE6C888-6B28-D54D-9319-5D479676AB95}">
      <dgm:prSet/>
      <dgm:spPr/>
      <dgm:t>
        <a:bodyPr/>
        <a:lstStyle/>
        <a:p>
          <a:endParaRPr lang="en-US"/>
        </a:p>
      </dgm:t>
    </dgm:pt>
    <dgm:pt modelId="{F1956E98-C919-234D-970A-101C39AC98FC}">
      <dgm:prSet phldrT="[Text]"/>
      <dgm:spPr/>
      <dgm:t>
        <a:bodyPr/>
        <a:lstStyle/>
        <a:p>
          <a:r>
            <a:rPr lang="it-IT" noProof="0" dirty="0" smtClean="0"/>
            <a:t>Affidabilità</a:t>
          </a:r>
          <a:endParaRPr lang="it-IT" noProof="0" dirty="0"/>
        </a:p>
      </dgm:t>
    </dgm:pt>
    <dgm:pt modelId="{71EE60FF-8FBA-5544-80C9-4B33A8957CFC}" type="parTrans" cxnId="{F254E87B-B98D-C94E-A13F-131AE9119833}">
      <dgm:prSet/>
      <dgm:spPr/>
      <dgm:t>
        <a:bodyPr/>
        <a:lstStyle/>
        <a:p>
          <a:endParaRPr lang="en-US"/>
        </a:p>
      </dgm:t>
    </dgm:pt>
    <dgm:pt modelId="{A554AC50-4F54-ED4D-BA9F-F3CD96AB42AE}" type="sibTrans" cxnId="{F254E87B-B98D-C94E-A13F-131AE9119833}">
      <dgm:prSet/>
      <dgm:spPr/>
      <dgm:t>
        <a:bodyPr/>
        <a:lstStyle/>
        <a:p>
          <a:endParaRPr lang="en-US"/>
        </a:p>
      </dgm:t>
    </dgm:pt>
    <dgm:pt modelId="{F8860716-C0F4-2D41-ABDA-CF645AE6C67E}" type="pres">
      <dgm:prSet presAssocID="{446D5A5D-AE76-D74A-A5F1-DE35C5D8A16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35A91A56-1A9D-1D47-AE56-7A2455936B4E}" type="pres">
      <dgm:prSet presAssocID="{446D5A5D-AE76-D74A-A5F1-DE35C5D8A16C}" presName="Name1" presStyleCnt="0"/>
      <dgm:spPr/>
    </dgm:pt>
    <dgm:pt modelId="{53BC49B3-7A0B-344C-AB12-4AA3F82FAEB8}" type="pres">
      <dgm:prSet presAssocID="{446D5A5D-AE76-D74A-A5F1-DE35C5D8A16C}" presName="cycle" presStyleCnt="0"/>
      <dgm:spPr/>
    </dgm:pt>
    <dgm:pt modelId="{F2D44685-2B60-6F44-9B02-ECFA0E465F2C}" type="pres">
      <dgm:prSet presAssocID="{446D5A5D-AE76-D74A-A5F1-DE35C5D8A16C}" presName="srcNode" presStyleLbl="node1" presStyleIdx="0" presStyleCnt="3"/>
      <dgm:spPr/>
    </dgm:pt>
    <dgm:pt modelId="{43C04E65-469A-C740-BBC3-290511C35DD9}" type="pres">
      <dgm:prSet presAssocID="{446D5A5D-AE76-D74A-A5F1-DE35C5D8A16C}" presName="conn" presStyleLbl="parChTrans1D2" presStyleIdx="0" presStyleCnt="1"/>
      <dgm:spPr/>
      <dgm:t>
        <a:bodyPr/>
        <a:lstStyle/>
        <a:p>
          <a:endParaRPr lang="en-US"/>
        </a:p>
      </dgm:t>
    </dgm:pt>
    <dgm:pt modelId="{7E3D79E9-FE3D-8D45-B159-0DE2CDA83FD3}" type="pres">
      <dgm:prSet presAssocID="{446D5A5D-AE76-D74A-A5F1-DE35C5D8A16C}" presName="extraNode" presStyleLbl="node1" presStyleIdx="0" presStyleCnt="3"/>
      <dgm:spPr/>
    </dgm:pt>
    <dgm:pt modelId="{2807FF84-1F74-1E4E-A9E6-ADC1F4C877F2}" type="pres">
      <dgm:prSet presAssocID="{446D5A5D-AE76-D74A-A5F1-DE35C5D8A16C}" presName="dstNode" presStyleLbl="node1" presStyleIdx="0" presStyleCnt="3"/>
      <dgm:spPr/>
    </dgm:pt>
    <dgm:pt modelId="{28F31B42-0260-464B-BDB4-171CA6081605}" type="pres">
      <dgm:prSet presAssocID="{1785B55C-BE7D-FE4F-822A-B9DC4D7658A6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A8BFCA-4A45-1E4E-BE15-2786C9E64A3B}" type="pres">
      <dgm:prSet presAssocID="{1785B55C-BE7D-FE4F-822A-B9DC4D7658A6}" presName="accent_1" presStyleCnt="0"/>
      <dgm:spPr/>
    </dgm:pt>
    <dgm:pt modelId="{C23F9A34-FB78-774D-836B-CECAAA86872F}" type="pres">
      <dgm:prSet presAssocID="{1785B55C-BE7D-FE4F-822A-B9DC4D7658A6}" presName="accentRepeatNode" presStyleLbl="solidFgAcc1" presStyleIdx="0" presStyleCnt="3"/>
      <dgm:spPr/>
    </dgm:pt>
    <dgm:pt modelId="{C31B2C74-8EA7-B44A-B3CE-886AFD39BFCC}" type="pres">
      <dgm:prSet presAssocID="{42BBF17C-4252-FA40-A9B7-EB52DBEDEF3D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1A696A-29B1-C348-B6D9-E852734C6018}" type="pres">
      <dgm:prSet presAssocID="{42BBF17C-4252-FA40-A9B7-EB52DBEDEF3D}" presName="accent_2" presStyleCnt="0"/>
      <dgm:spPr/>
    </dgm:pt>
    <dgm:pt modelId="{9EAC9224-1FBD-1646-BD91-0E098EFF85E1}" type="pres">
      <dgm:prSet presAssocID="{42BBF17C-4252-FA40-A9B7-EB52DBEDEF3D}" presName="accentRepeatNode" presStyleLbl="solidFgAcc1" presStyleIdx="1" presStyleCnt="3"/>
      <dgm:spPr/>
    </dgm:pt>
    <dgm:pt modelId="{C5A8F23C-F1C9-5548-9EAE-8C1B6F5A8892}" type="pres">
      <dgm:prSet presAssocID="{F1956E98-C919-234D-970A-101C39AC98FC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9268ED-93CD-BC41-91C1-0E997B3B2C5F}" type="pres">
      <dgm:prSet presAssocID="{F1956E98-C919-234D-970A-101C39AC98FC}" presName="accent_3" presStyleCnt="0"/>
      <dgm:spPr/>
    </dgm:pt>
    <dgm:pt modelId="{85733E6C-9BE1-484B-88B4-34BAD202C0DB}" type="pres">
      <dgm:prSet presAssocID="{F1956E98-C919-234D-970A-101C39AC98FC}" presName="accentRepeatNode" presStyleLbl="solidFgAcc1" presStyleIdx="2" presStyleCnt="3"/>
      <dgm:spPr/>
    </dgm:pt>
  </dgm:ptLst>
  <dgm:cxnLst>
    <dgm:cxn modelId="{D8969EF1-6561-E542-9A15-14112954F482}" srcId="{446D5A5D-AE76-D74A-A5F1-DE35C5D8A16C}" destId="{1785B55C-BE7D-FE4F-822A-B9DC4D7658A6}" srcOrd="0" destOrd="0" parTransId="{AF8EBD18-0D51-B240-9A66-83EE9ABE2728}" sibTransId="{A8F328EC-7295-C048-B830-7C5E06BAE92A}"/>
    <dgm:cxn modelId="{12FE39C0-A809-5649-A762-7755C80A4D8E}" type="presOf" srcId="{F1956E98-C919-234D-970A-101C39AC98FC}" destId="{C5A8F23C-F1C9-5548-9EAE-8C1B6F5A8892}" srcOrd="0" destOrd="0" presId="urn:microsoft.com/office/officeart/2008/layout/VerticalCurvedList"/>
    <dgm:cxn modelId="{9FF9C34F-87AE-0240-AADA-55AB47AD333C}" type="presOf" srcId="{446D5A5D-AE76-D74A-A5F1-DE35C5D8A16C}" destId="{F8860716-C0F4-2D41-ABDA-CF645AE6C67E}" srcOrd="0" destOrd="0" presId="urn:microsoft.com/office/officeart/2008/layout/VerticalCurvedList"/>
    <dgm:cxn modelId="{9FE6C888-6B28-D54D-9319-5D479676AB95}" srcId="{446D5A5D-AE76-D74A-A5F1-DE35C5D8A16C}" destId="{42BBF17C-4252-FA40-A9B7-EB52DBEDEF3D}" srcOrd="1" destOrd="0" parTransId="{2738AABF-EC98-CE44-8611-7A3DBC825884}" sibTransId="{746027E9-C804-114D-BD23-9151FB8CAB83}"/>
    <dgm:cxn modelId="{24ACB884-68A3-5D4F-AD24-EAC3B6D5AC19}" type="presOf" srcId="{1785B55C-BE7D-FE4F-822A-B9DC4D7658A6}" destId="{28F31B42-0260-464B-BDB4-171CA6081605}" srcOrd="0" destOrd="0" presId="urn:microsoft.com/office/officeart/2008/layout/VerticalCurvedList"/>
    <dgm:cxn modelId="{F254E87B-B98D-C94E-A13F-131AE9119833}" srcId="{446D5A5D-AE76-D74A-A5F1-DE35C5D8A16C}" destId="{F1956E98-C919-234D-970A-101C39AC98FC}" srcOrd="2" destOrd="0" parTransId="{71EE60FF-8FBA-5544-80C9-4B33A8957CFC}" sibTransId="{A554AC50-4F54-ED4D-BA9F-F3CD96AB42AE}"/>
    <dgm:cxn modelId="{BF33E031-AD2E-CC42-B35C-9882B36D32CC}" type="presOf" srcId="{42BBF17C-4252-FA40-A9B7-EB52DBEDEF3D}" destId="{C31B2C74-8EA7-B44A-B3CE-886AFD39BFCC}" srcOrd="0" destOrd="0" presId="urn:microsoft.com/office/officeart/2008/layout/VerticalCurvedList"/>
    <dgm:cxn modelId="{075033E0-A1C3-6B44-8016-1D74E9E338AE}" type="presOf" srcId="{A8F328EC-7295-C048-B830-7C5E06BAE92A}" destId="{43C04E65-469A-C740-BBC3-290511C35DD9}" srcOrd="0" destOrd="0" presId="urn:microsoft.com/office/officeart/2008/layout/VerticalCurvedList"/>
    <dgm:cxn modelId="{1419C480-803A-CF4C-9187-7A0648A5A9D9}" type="presParOf" srcId="{F8860716-C0F4-2D41-ABDA-CF645AE6C67E}" destId="{35A91A56-1A9D-1D47-AE56-7A2455936B4E}" srcOrd="0" destOrd="0" presId="urn:microsoft.com/office/officeart/2008/layout/VerticalCurvedList"/>
    <dgm:cxn modelId="{2CDE1FD7-0A3B-CD4B-B6B3-57D12CC2B050}" type="presParOf" srcId="{35A91A56-1A9D-1D47-AE56-7A2455936B4E}" destId="{53BC49B3-7A0B-344C-AB12-4AA3F82FAEB8}" srcOrd="0" destOrd="0" presId="urn:microsoft.com/office/officeart/2008/layout/VerticalCurvedList"/>
    <dgm:cxn modelId="{98FC7EB0-C540-C54B-A287-54414D7D5C26}" type="presParOf" srcId="{53BC49B3-7A0B-344C-AB12-4AA3F82FAEB8}" destId="{F2D44685-2B60-6F44-9B02-ECFA0E465F2C}" srcOrd="0" destOrd="0" presId="urn:microsoft.com/office/officeart/2008/layout/VerticalCurvedList"/>
    <dgm:cxn modelId="{58DED9A7-6CA1-D84C-BC0D-0F43C73377E9}" type="presParOf" srcId="{53BC49B3-7A0B-344C-AB12-4AA3F82FAEB8}" destId="{43C04E65-469A-C740-BBC3-290511C35DD9}" srcOrd="1" destOrd="0" presId="urn:microsoft.com/office/officeart/2008/layout/VerticalCurvedList"/>
    <dgm:cxn modelId="{C4C7B4CE-02FB-F44B-B46A-CD3A4BD05DC1}" type="presParOf" srcId="{53BC49B3-7A0B-344C-AB12-4AA3F82FAEB8}" destId="{7E3D79E9-FE3D-8D45-B159-0DE2CDA83FD3}" srcOrd="2" destOrd="0" presId="urn:microsoft.com/office/officeart/2008/layout/VerticalCurvedList"/>
    <dgm:cxn modelId="{82745815-DC4F-3C45-B1CB-EEAA800F8217}" type="presParOf" srcId="{53BC49B3-7A0B-344C-AB12-4AA3F82FAEB8}" destId="{2807FF84-1F74-1E4E-A9E6-ADC1F4C877F2}" srcOrd="3" destOrd="0" presId="urn:microsoft.com/office/officeart/2008/layout/VerticalCurvedList"/>
    <dgm:cxn modelId="{E0462E1E-3813-C542-BF65-05C22BCE0D30}" type="presParOf" srcId="{35A91A56-1A9D-1D47-AE56-7A2455936B4E}" destId="{28F31B42-0260-464B-BDB4-171CA6081605}" srcOrd="1" destOrd="0" presId="urn:microsoft.com/office/officeart/2008/layout/VerticalCurvedList"/>
    <dgm:cxn modelId="{6D7A153B-26BE-EF41-89C4-E8C078C2DE55}" type="presParOf" srcId="{35A91A56-1A9D-1D47-AE56-7A2455936B4E}" destId="{9AA8BFCA-4A45-1E4E-BE15-2786C9E64A3B}" srcOrd="2" destOrd="0" presId="urn:microsoft.com/office/officeart/2008/layout/VerticalCurvedList"/>
    <dgm:cxn modelId="{46BE99C5-8C1F-444B-92C5-3265136A4460}" type="presParOf" srcId="{9AA8BFCA-4A45-1E4E-BE15-2786C9E64A3B}" destId="{C23F9A34-FB78-774D-836B-CECAAA86872F}" srcOrd="0" destOrd="0" presId="urn:microsoft.com/office/officeart/2008/layout/VerticalCurvedList"/>
    <dgm:cxn modelId="{3014EBE1-6BAF-2D4B-9D49-27553CD84C16}" type="presParOf" srcId="{35A91A56-1A9D-1D47-AE56-7A2455936B4E}" destId="{C31B2C74-8EA7-B44A-B3CE-886AFD39BFCC}" srcOrd="3" destOrd="0" presId="urn:microsoft.com/office/officeart/2008/layout/VerticalCurvedList"/>
    <dgm:cxn modelId="{03C16492-6AB3-F542-A247-05FB45C85853}" type="presParOf" srcId="{35A91A56-1A9D-1D47-AE56-7A2455936B4E}" destId="{9B1A696A-29B1-C348-B6D9-E852734C6018}" srcOrd="4" destOrd="0" presId="urn:microsoft.com/office/officeart/2008/layout/VerticalCurvedList"/>
    <dgm:cxn modelId="{E459E83C-4A6F-EB43-BB25-FF3485EE4F1E}" type="presParOf" srcId="{9B1A696A-29B1-C348-B6D9-E852734C6018}" destId="{9EAC9224-1FBD-1646-BD91-0E098EFF85E1}" srcOrd="0" destOrd="0" presId="urn:microsoft.com/office/officeart/2008/layout/VerticalCurvedList"/>
    <dgm:cxn modelId="{5392E8A3-18B9-E748-B4A0-698A337570BA}" type="presParOf" srcId="{35A91A56-1A9D-1D47-AE56-7A2455936B4E}" destId="{C5A8F23C-F1C9-5548-9EAE-8C1B6F5A8892}" srcOrd="5" destOrd="0" presId="urn:microsoft.com/office/officeart/2008/layout/VerticalCurvedList"/>
    <dgm:cxn modelId="{1B99E83D-96A5-EC46-B10A-75B28EBC2332}" type="presParOf" srcId="{35A91A56-1A9D-1D47-AE56-7A2455936B4E}" destId="{9E9268ED-93CD-BC41-91C1-0E997B3B2C5F}" srcOrd="6" destOrd="0" presId="urn:microsoft.com/office/officeart/2008/layout/VerticalCurvedList"/>
    <dgm:cxn modelId="{693751DF-9464-9948-94FD-D1F9E5DEA6AB}" type="presParOf" srcId="{9E9268ED-93CD-BC41-91C1-0E997B3B2C5F}" destId="{85733E6C-9BE1-484B-88B4-34BAD202C0D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CD68DC-E796-EA46-A351-8A7205F6EA8F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DC545D-690C-3741-86D4-B6E0AD03A7DB}">
      <dgm:prSet phldrT="[Text]" custT="1"/>
      <dgm:spPr/>
      <dgm:t>
        <a:bodyPr/>
        <a:lstStyle/>
        <a:p>
          <a:r>
            <a:rPr lang="it-IT" sz="4000" noProof="0" dirty="0" smtClean="0"/>
            <a:t>Sul proprio PC</a:t>
          </a:r>
          <a:endParaRPr lang="it-IT" sz="4000" noProof="0" dirty="0"/>
        </a:p>
      </dgm:t>
    </dgm:pt>
    <dgm:pt modelId="{AC78245A-B7F7-B945-9475-31E8A2848B4E}" type="parTrans" cxnId="{2C2EE9B9-11F4-7B48-9567-C88A65499971}">
      <dgm:prSet/>
      <dgm:spPr/>
      <dgm:t>
        <a:bodyPr/>
        <a:lstStyle/>
        <a:p>
          <a:endParaRPr lang="en-US"/>
        </a:p>
      </dgm:t>
    </dgm:pt>
    <dgm:pt modelId="{3AB1B333-6577-FD44-90CE-5AEFB2ED3176}" type="sibTrans" cxnId="{2C2EE9B9-11F4-7B48-9567-C88A65499971}">
      <dgm:prSet/>
      <dgm:spPr/>
      <dgm:t>
        <a:bodyPr/>
        <a:lstStyle/>
        <a:p>
          <a:endParaRPr lang="en-US"/>
        </a:p>
      </dgm:t>
    </dgm:pt>
    <dgm:pt modelId="{8399DB1A-C868-ED4D-8E0D-0C6CA76D75EF}">
      <dgm:prSet phldrT="[Text]" custT="1"/>
      <dgm:spPr/>
      <dgm:t>
        <a:bodyPr/>
        <a:lstStyle/>
        <a:p>
          <a:r>
            <a:rPr lang="it-IT" sz="4000" noProof="0" dirty="0" smtClean="0"/>
            <a:t>Via WEB</a:t>
          </a:r>
          <a:endParaRPr lang="it-IT" sz="4000" noProof="0" dirty="0"/>
        </a:p>
      </dgm:t>
    </dgm:pt>
    <dgm:pt modelId="{025F85AC-8A0F-3341-973C-C4F16E08F6AA}" type="parTrans" cxnId="{C5C7FC57-F20B-FA4A-9F78-D692491ABA29}">
      <dgm:prSet/>
      <dgm:spPr/>
      <dgm:t>
        <a:bodyPr/>
        <a:lstStyle/>
        <a:p>
          <a:endParaRPr lang="en-US"/>
        </a:p>
      </dgm:t>
    </dgm:pt>
    <dgm:pt modelId="{E7C63163-3B15-2A47-8811-693F9F1C6250}" type="sibTrans" cxnId="{C5C7FC57-F20B-FA4A-9F78-D692491ABA29}">
      <dgm:prSet/>
      <dgm:spPr/>
      <dgm:t>
        <a:bodyPr/>
        <a:lstStyle/>
        <a:p>
          <a:endParaRPr lang="en-US"/>
        </a:p>
      </dgm:t>
    </dgm:pt>
    <dgm:pt modelId="{3233A1D6-5521-A64C-BB7C-73BC65AE5FFB}">
      <dgm:prSet phldrT="[Text]" custT="1"/>
      <dgm:spPr/>
      <dgm:t>
        <a:bodyPr/>
        <a:lstStyle/>
        <a:p>
          <a:r>
            <a:rPr lang="it-IT" sz="4000" noProof="0" dirty="0" smtClean="0"/>
            <a:t>Da applicativo</a:t>
          </a:r>
          <a:endParaRPr lang="it-IT" sz="4000" noProof="0" dirty="0"/>
        </a:p>
      </dgm:t>
    </dgm:pt>
    <dgm:pt modelId="{CBF56013-3A3C-444A-A3ED-D35BD1A447BA}" type="parTrans" cxnId="{1E3FB9A4-F2E9-8344-90ED-D0F4ED86F823}">
      <dgm:prSet/>
      <dgm:spPr/>
      <dgm:t>
        <a:bodyPr/>
        <a:lstStyle/>
        <a:p>
          <a:endParaRPr lang="en-US"/>
        </a:p>
      </dgm:t>
    </dgm:pt>
    <dgm:pt modelId="{ED65B248-8949-A049-A632-86E47776D840}" type="sibTrans" cxnId="{1E3FB9A4-F2E9-8344-90ED-D0F4ED86F823}">
      <dgm:prSet/>
      <dgm:spPr/>
      <dgm:t>
        <a:bodyPr/>
        <a:lstStyle/>
        <a:p>
          <a:endParaRPr lang="en-US"/>
        </a:p>
      </dgm:t>
    </dgm:pt>
    <dgm:pt modelId="{A888EBBF-90BF-9442-AFE6-B678EFB383DB}" type="pres">
      <dgm:prSet presAssocID="{34CD68DC-E796-EA46-A351-8A7205F6EA8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EE84673-5531-CA42-BFB1-AA2AB2FD92A0}" type="pres">
      <dgm:prSet presAssocID="{34CD68DC-E796-EA46-A351-8A7205F6EA8F}" presName="Name1" presStyleCnt="0"/>
      <dgm:spPr/>
    </dgm:pt>
    <dgm:pt modelId="{FCC2EFDF-6EB1-9342-94CC-106F6C5331E5}" type="pres">
      <dgm:prSet presAssocID="{34CD68DC-E796-EA46-A351-8A7205F6EA8F}" presName="cycle" presStyleCnt="0"/>
      <dgm:spPr/>
    </dgm:pt>
    <dgm:pt modelId="{923E00B6-845A-0C4D-A95C-086B98F9CB6E}" type="pres">
      <dgm:prSet presAssocID="{34CD68DC-E796-EA46-A351-8A7205F6EA8F}" presName="srcNode" presStyleLbl="node1" presStyleIdx="0" presStyleCnt="3"/>
      <dgm:spPr/>
    </dgm:pt>
    <dgm:pt modelId="{6A74F3D9-0F3B-AA42-A8BC-74E8DE279469}" type="pres">
      <dgm:prSet presAssocID="{34CD68DC-E796-EA46-A351-8A7205F6EA8F}" presName="conn" presStyleLbl="parChTrans1D2" presStyleIdx="0" presStyleCnt="1"/>
      <dgm:spPr/>
      <dgm:t>
        <a:bodyPr/>
        <a:lstStyle/>
        <a:p>
          <a:endParaRPr lang="en-US"/>
        </a:p>
      </dgm:t>
    </dgm:pt>
    <dgm:pt modelId="{28F15596-7EA9-D947-B102-360CE6CF4A37}" type="pres">
      <dgm:prSet presAssocID="{34CD68DC-E796-EA46-A351-8A7205F6EA8F}" presName="extraNode" presStyleLbl="node1" presStyleIdx="0" presStyleCnt="3"/>
      <dgm:spPr/>
    </dgm:pt>
    <dgm:pt modelId="{995794BD-21D3-744C-BBF5-7E9890D7EEF1}" type="pres">
      <dgm:prSet presAssocID="{34CD68DC-E796-EA46-A351-8A7205F6EA8F}" presName="dstNode" presStyleLbl="node1" presStyleIdx="0" presStyleCnt="3"/>
      <dgm:spPr/>
    </dgm:pt>
    <dgm:pt modelId="{BB3F04D4-6EE9-E343-8A43-5C2DE7BAF16F}" type="pres">
      <dgm:prSet presAssocID="{C2DC545D-690C-3741-86D4-B6E0AD03A7D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D2460B-A12F-F54F-8B9A-3CC0BEB92E3F}" type="pres">
      <dgm:prSet presAssocID="{C2DC545D-690C-3741-86D4-B6E0AD03A7DB}" presName="accent_1" presStyleCnt="0"/>
      <dgm:spPr/>
    </dgm:pt>
    <dgm:pt modelId="{9E88BF2A-7D78-6345-934A-9C5CE7471A18}" type="pres">
      <dgm:prSet presAssocID="{C2DC545D-690C-3741-86D4-B6E0AD03A7DB}" presName="accentRepeatNode" presStyleLbl="solidFgAcc1" presStyleIdx="0" presStyleCnt="3"/>
      <dgm:spPr/>
    </dgm:pt>
    <dgm:pt modelId="{ADBE1FF7-DEDA-434B-932B-3BACF300400E}" type="pres">
      <dgm:prSet presAssocID="{8399DB1A-C868-ED4D-8E0D-0C6CA76D75E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67F57-316F-EC41-A126-3AADEC034A84}" type="pres">
      <dgm:prSet presAssocID="{8399DB1A-C868-ED4D-8E0D-0C6CA76D75EF}" presName="accent_2" presStyleCnt="0"/>
      <dgm:spPr/>
    </dgm:pt>
    <dgm:pt modelId="{AAE58BF7-B108-4749-8656-44E80FE1E2BC}" type="pres">
      <dgm:prSet presAssocID="{8399DB1A-C868-ED4D-8E0D-0C6CA76D75EF}" presName="accentRepeatNode" presStyleLbl="solidFgAcc1" presStyleIdx="1" presStyleCnt="3"/>
      <dgm:spPr/>
    </dgm:pt>
    <dgm:pt modelId="{8876C477-189A-E44D-83FE-2CC72AB61B8C}" type="pres">
      <dgm:prSet presAssocID="{3233A1D6-5521-A64C-BB7C-73BC65AE5FF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8D529-9A0F-6C40-A076-8D48D3651F4D}" type="pres">
      <dgm:prSet presAssocID="{3233A1D6-5521-A64C-BB7C-73BC65AE5FFB}" presName="accent_3" presStyleCnt="0"/>
      <dgm:spPr/>
    </dgm:pt>
    <dgm:pt modelId="{3FD80ED3-08F0-2445-A586-0A1583BEF747}" type="pres">
      <dgm:prSet presAssocID="{3233A1D6-5521-A64C-BB7C-73BC65AE5FFB}" presName="accentRepeatNode" presStyleLbl="solidFgAcc1" presStyleIdx="2" presStyleCnt="3"/>
      <dgm:spPr/>
    </dgm:pt>
  </dgm:ptLst>
  <dgm:cxnLst>
    <dgm:cxn modelId="{8C1402E7-B862-374B-A0CE-DE75B943B8F8}" type="presOf" srcId="{3233A1D6-5521-A64C-BB7C-73BC65AE5FFB}" destId="{8876C477-189A-E44D-83FE-2CC72AB61B8C}" srcOrd="0" destOrd="0" presId="urn:microsoft.com/office/officeart/2008/layout/VerticalCurvedList"/>
    <dgm:cxn modelId="{C5C7FC57-F20B-FA4A-9F78-D692491ABA29}" srcId="{34CD68DC-E796-EA46-A351-8A7205F6EA8F}" destId="{8399DB1A-C868-ED4D-8E0D-0C6CA76D75EF}" srcOrd="1" destOrd="0" parTransId="{025F85AC-8A0F-3341-973C-C4F16E08F6AA}" sibTransId="{E7C63163-3B15-2A47-8811-693F9F1C6250}"/>
    <dgm:cxn modelId="{8BEDA1C1-3DFF-BA48-851A-1BB531B982B0}" type="presOf" srcId="{3AB1B333-6577-FD44-90CE-5AEFB2ED3176}" destId="{6A74F3D9-0F3B-AA42-A8BC-74E8DE279469}" srcOrd="0" destOrd="0" presId="urn:microsoft.com/office/officeart/2008/layout/VerticalCurvedList"/>
    <dgm:cxn modelId="{3112A02F-5C17-CF44-AF83-92CE9F2F2F70}" type="presOf" srcId="{8399DB1A-C868-ED4D-8E0D-0C6CA76D75EF}" destId="{ADBE1FF7-DEDA-434B-932B-3BACF300400E}" srcOrd="0" destOrd="0" presId="urn:microsoft.com/office/officeart/2008/layout/VerticalCurvedList"/>
    <dgm:cxn modelId="{1E3FB9A4-F2E9-8344-90ED-D0F4ED86F823}" srcId="{34CD68DC-E796-EA46-A351-8A7205F6EA8F}" destId="{3233A1D6-5521-A64C-BB7C-73BC65AE5FFB}" srcOrd="2" destOrd="0" parTransId="{CBF56013-3A3C-444A-A3ED-D35BD1A447BA}" sibTransId="{ED65B248-8949-A049-A632-86E47776D840}"/>
    <dgm:cxn modelId="{2C2EE9B9-11F4-7B48-9567-C88A65499971}" srcId="{34CD68DC-E796-EA46-A351-8A7205F6EA8F}" destId="{C2DC545D-690C-3741-86D4-B6E0AD03A7DB}" srcOrd="0" destOrd="0" parTransId="{AC78245A-B7F7-B945-9475-31E8A2848B4E}" sibTransId="{3AB1B333-6577-FD44-90CE-5AEFB2ED3176}"/>
    <dgm:cxn modelId="{D608218D-B103-BA44-AE55-AFF5DE9B4C57}" type="presOf" srcId="{C2DC545D-690C-3741-86D4-B6E0AD03A7DB}" destId="{BB3F04D4-6EE9-E343-8A43-5C2DE7BAF16F}" srcOrd="0" destOrd="0" presId="urn:microsoft.com/office/officeart/2008/layout/VerticalCurvedList"/>
    <dgm:cxn modelId="{F9487454-B633-604C-B460-5A321568481B}" type="presOf" srcId="{34CD68DC-E796-EA46-A351-8A7205F6EA8F}" destId="{A888EBBF-90BF-9442-AFE6-B678EFB383DB}" srcOrd="0" destOrd="0" presId="urn:microsoft.com/office/officeart/2008/layout/VerticalCurvedList"/>
    <dgm:cxn modelId="{EC4EF18A-E3D6-4C42-BD89-5997A0DC7C3C}" type="presParOf" srcId="{A888EBBF-90BF-9442-AFE6-B678EFB383DB}" destId="{5EE84673-5531-CA42-BFB1-AA2AB2FD92A0}" srcOrd="0" destOrd="0" presId="urn:microsoft.com/office/officeart/2008/layout/VerticalCurvedList"/>
    <dgm:cxn modelId="{E5B5A06B-4EA4-6043-9EF4-A998E12E2029}" type="presParOf" srcId="{5EE84673-5531-CA42-BFB1-AA2AB2FD92A0}" destId="{FCC2EFDF-6EB1-9342-94CC-106F6C5331E5}" srcOrd="0" destOrd="0" presId="urn:microsoft.com/office/officeart/2008/layout/VerticalCurvedList"/>
    <dgm:cxn modelId="{0C667D31-4495-294E-BA76-D77197CC47CE}" type="presParOf" srcId="{FCC2EFDF-6EB1-9342-94CC-106F6C5331E5}" destId="{923E00B6-845A-0C4D-A95C-086B98F9CB6E}" srcOrd="0" destOrd="0" presId="urn:microsoft.com/office/officeart/2008/layout/VerticalCurvedList"/>
    <dgm:cxn modelId="{4EECDBAA-A4F5-3C49-B8E9-2335989F159F}" type="presParOf" srcId="{FCC2EFDF-6EB1-9342-94CC-106F6C5331E5}" destId="{6A74F3D9-0F3B-AA42-A8BC-74E8DE279469}" srcOrd="1" destOrd="0" presId="urn:microsoft.com/office/officeart/2008/layout/VerticalCurvedList"/>
    <dgm:cxn modelId="{E28E0E19-06C3-434E-8413-ABCAAFFF9D7E}" type="presParOf" srcId="{FCC2EFDF-6EB1-9342-94CC-106F6C5331E5}" destId="{28F15596-7EA9-D947-B102-360CE6CF4A37}" srcOrd="2" destOrd="0" presId="urn:microsoft.com/office/officeart/2008/layout/VerticalCurvedList"/>
    <dgm:cxn modelId="{037FC916-3D67-E641-9D73-2504B59AE193}" type="presParOf" srcId="{FCC2EFDF-6EB1-9342-94CC-106F6C5331E5}" destId="{995794BD-21D3-744C-BBF5-7E9890D7EEF1}" srcOrd="3" destOrd="0" presId="urn:microsoft.com/office/officeart/2008/layout/VerticalCurvedList"/>
    <dgm:cxn modelId="{090ADFC5-40A4-B34E-B775-EA24E6FA9E8B}" type="presParOf" srcId="{5EE84673-5531-CA42-BFB1-AA2AB2FD92A0}" destId="{BB3F04D4-6EE9-E343-8A43-5C2DE7BAF16F}" srcOrd="1" destOrd="0" presId="urn:microsoft.com/office/officeart/2008/layout/VerticalCurvedList"/>
    <dgm:cxn modelId="{C74B8AF6-C9BB-3247-AB9E-DA208FD55032}" type="presParOf" srcId="{5EE84673-5531-CA42-BFB1-AA2AB2FD92A0}" destId="{45D2460B-A12F-F54F-8B9A-3CC0BEB92E3F}" srcOrd="2" destOrd="0" presId="urn:microsoft.com/office/officeart/2008/layout/VerticalCurvedList"/>
    <dgm:cxn modelId="{3A43365C-8E3A-464B-9181-143215822C95}" type="presParOf" srcId="{45D2460B-A12F-F54F-8B9A-3CC0BEB92E3F}" destId="{9E88BF2A-7D78-6345-934A-9C5CE7471A18}" srcOrd="0" destOrd="0" presId="urn:microsoft.com/office/officeart/2008/layout/VerticalCurvedList"/>
    <dgm:cxn modelId="{5B6F02D7-C8E9-994E-BB56-81A99AF11206}" type="presParOf" srcId="{5EE84673-5531-CA42-BFB1-AA2AB2FD92A0}" destId="{ADBE1FF7-DEDA-434B-932B-3BACF300400E}" srcOrd="3" destOrd="0" presId="urn:microsoft.com/office/officeart/2008/layout/VerticalCurvedList"/>
    <dgm:cxn modelId="{02E4AAF6-CD8B-5942-AAE5-06536C901EED}" type="presParOf" srcId="{5EE84673-5531-CA42-BFB1-AA2AB2FD92A0}" destId="{F7367F57-316F-EC41-A126-3AADEC034A84}" srcOrd="4" destOrd="0" presId="urn:microsoft.com/office/officeart/2008/layout/VerticalCurvedList"/>
    <dgm:cxn modelId="{8A38DCD9-FFA7-C445-9BAF-D8026C0DC1C6}" type="presParOf" srcId="{F7367F57-316F-EC41-A126-3AADEC034A84}" destId="{AAE58BF7-B108-4749-8656-44E80FE1E2BC}" srcOrd="0" destOrd="0" presId="urn:microsoft.com/office/officeart/2008/layout/VerticalCurvedList"/>
    <dgm:cxn modelId="{60A386B8-8F40-244C-A8C1-9E7469B3E035}" type="presParOf" srcId="{5EE84673-5531-CA42-BFB1-AA2AB2FD92A0}" destId="{8876C477-189A-E44D-83FE-2CC72AB61B8C}" srcOrd="5" destOrd="0" presId="urn:microsoft.com/office/officeart/2008/layout/VerticalCurvedList"/>
    <dgm:cxn modelId="{6163E62F-A455-6F45-AD95-A50748D4280C}" type="presParOf" srcId="{5EE84673-5531-CA42-BFB1-AA2AB2FD92A0}" destId="{70A8D529-9A0F-6C40-A076-8D48D3651F4D}" srcOrd="6" destOrd="0" presId="urn:microsoft.com/office/officeart/2008/layout/VerticalCurvedList"/>
    <dgm:cxn modelId="{9AE2D5E4-98F2-5046-89D0-DFEE1662D6FF}" type="presParOf" srcId="{70A8D529-9A0F-6C40-A076-8D48D3651F4D}" destId="{3FD80ED3-08F0-2445-A586-0A1583BEF7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CD68DC-E796-EA46-A351-8A7205F6EA8F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DC545D-690C-3741-86D4-B6E0AD03A7DB}">
      <dgm:prSet phldrT="[Text]" custT="1"/>
      <dgm:spPr/>
      <dgm:t>
        <a:bodyPr/>
        <a:lstStyle/>
        <a:p>
          <a:r>
            <a:rPr lang="it-IT" sz="4000" noProof="0" dirty="0" smtClean="0"/>
            <a:t>Linguaggio: SQL</a:t>
          </a:r>
          <a:endParaRPr lang="it-IT" sz="4000" noProof="0" dirty="0"/>
        </a:p>
      </dgm:t>
    </dgm:pt>
    <dgm:pt modelId="{AC78245A-B7F7-B945-9475-31E8A2848B4E}" type="parTrans" cxnId="{2C2EE9B9-11F4-7B48-9567-C88A65499971}">
      <dgm:prSet/>
      <dgm:spPr/>
      <dgm:t>
        <a:bodyPr/>
        <a:lstStyle/>
        <a:p>
          <a:endParaRPr lang="en-US"/>
        </a:p>
      </dgm:t>
    </dgm:pt>
    <dgm:pt modelId="{3AB1B333-6577-FD44-90CE-5AEFB2ED3176}" type="sibTrans" cxnId="{2C2EE9B9-11F4-7B48-9567-C88A65499971}">
      <dgm:prSet/>
      <dgm:spPr/>
      <dgm:t>
        <a:bodyPr/>
        <a:lstStyle/>
        <a:p>
          <a:endParaRPr lang="en-US"/>
        </a:p>
      </dgm:t>
    </dgm:pt>
    <dgm:pt modelId="{8399DB1A-C868-ED4D-8E0D-0C6CA76D75EF}">
      <dgm:prSet phldrT="[Text]" custT="1"/>
      <dgm:spPr/>
      <dgm:t>
        <a:bodyPr/>
        <a:lstStyle/>
        <a:p>
          <a:r>
            <a:rPr lang="it-IT" sz="4000" noProof="0" dirty="0" smtClean="0"/>
            <a:t>Relazionale</a:t>
          </a:r>
          <a:endParaRPr lang="it-IT" sz="4000" noProof="0" dirty="0"/>
        </a:p>
      </dgm:t>
    </dgm:pt>
    <dgm:pt modelId="{025F85AC-8A0F-3341-973C-C4F16E08F6AA}" type="parTrans" cxnId="{C5C7FC57-F20B-FA4A-9F78-D692491ABA29}">
      <dgm:prSet/>
      <dgm:spPr/>
      <dgm:t>
        <a:bodyPr/>
        <a:lstStyle/>
        <a:p>
          <a:endParaRPr lang="en-US"/>
        </a:p>
      </dgm:t>
    </dgm:pt>
    <dgm:pt modelId="{E7C63163-3B15-2A47-8811-693F9F1C6250}" type="sibTrans" cxnId="{C5C7FC57-F20B-FA4A-9F78-D692491ABA29}">
      <dgm:prSet/>
      <dgm:spPr/>
      <dgm:t>
        <a:bodyPr/>
        <a:lstStyle/>
        <a:p>
          <a:endParaRPr lang="en-US"/>
        </a:p>
      </dgm:t>
    </dgm:pt>
    <dgm:pt modelId="{3233A1D6-5521-A64C-BB7C-73BC65AE5FFB}">
      <dgm:prSet phldrT="[Text]" custT="1"/>
      <dgm:spPr/>
      <dgm:t>
        <a:bodyPr/>
        <a:lstStyle/>
        <a:p>
          <a:r>
            <a:rPr lang="it-IT" sz="4000" noProof="0" dirty="0" smtClean="0"/>
            <a:t>Locale e remoto</a:t>
          </a:r>
          <a:endParaRPr lang="it-IT" sz="4000" noProof="0" dirty="0"/>
        </a:p>
      </dgm:t>
    </dgm:pt>
    <dgm:pt modelId="{CBF56013-3A3C-444A-A3ED-D35BD1A447BA}" type="parTrans" cxnId="{1E3FB9A4-F2E9-8344-90ED-D0F4ED86F823}">
      <dgm:prSet/>
      <dgm:spPr/>
      <dgm:t>
        <a:bodyPr/>
        <a:lstStyle/>
        <a:p>
          <a:endParaRPr lang="en-US"/>
        </a:p>
      </dgm:t>
    </dgm:pt>
    <dgm:pt modelId="{ED65B248-8949-A049-A632-86E47776D840}" type="sibTrans" cxnId="{1E3FB9A4-F2E9-8344-90ED-D0F4ED86F823}">
      <dgm:prSet/>
      <dgm:spPr/>
      <dgm:t>
        <a:bodyPr/>
        <a:lstStyle/>
        <a:p>
          <a:endParaRPr lang="en-US"/>
        </a:p>
      </dgm:t>
    </dgm:pt>
    <dgm:pt modelId="{A888EBBF-90BF-9442-AFE6-B678EFB383DB}" type="pres">
      <dgm:prSet presAssocID="{34CD68DC-E796-EA46-A351-8A7205F6EA8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EE84673-5531-CA42-BFB1-AA2AB2FD92A0}" type="pres">
      <dgm:prSet presAssocID="{34CD68DC-E796-EA46-A351-8A7205F6EA8F}" presName="Name1" presStyleCnt="0"/>
      <dgm:spPr/>
    </dgm:pt>
    <dgm:pt modelId="{FCC2EFDF-6EB1-9342-94CC-106F6C5331E5}" type="pres">
      <dgm:prSet presAssocID="{34CD68DC-E796-EA46-A351-8A7205F6EA8F}" presName="cycle" presStyleCnt="0"/>
      <dgm:spPr/>
    </dgm:pt>
    <dgm:pt modelId="{923E00B6-845A-0C4D-A95C-086B98F9CB6E}" type="pres">
      <dgm:prSet presAssocID="{34CD68DC-E796-EA46-A351-8A7205F6EA8F}" presName="srcNode" presStyleLbl="node1" presStyleIdx="0" presStyleCnt="3"/>
      <dgm:spPr/>
    </dgm:pt>
    <dgm:pt modelId="{6A74F3D9-0F3B-AA42-A8BC-74E8DE279469}" type="pres">
      <dgm:prSet presAssocID="{34CD68DC-E796-EA46-A351-8A7205F6EA8F}" presName="conn" presStyleLbl="parChTrans1D2" presStyleIdx="0" presStyleCnt="1"/>
      <dgm:spPr/>
      <dgm:t>
        <a:bodyPr/>
        <a:lstStyle/>
        <a:p>
          <a:endParaRPr lang="en-US"/>
        </a:p>
      </dgm:t>
    </dgm:pt>
    <dgm:pt modelId="{28F15596-7EA9-D947-B102-360CE6CF4A37}" type="pres">
      <dgm:prSet presAssocID="{34CD68DC-E796-EA46-A351-8A7205F6EA8F}" presName="extraNode" presStyleLbl="node1" presStyleIdx="0" presStyleCnt="3"/>
      <dgm:spPr/>
    </dgm:pt>
    <dgm:pt modelId="{995794BD-21D3-744C-BBF5-7E9890D7EEF1}" type="pres">
      <dgm:prSet presAssocID="{34CD68DC-E796-EA46-A351-8A7205F6EA8F}" presName="dstNode" presStyleLbl="node1" presStyleIdx="0" presStyleCnt="3"/>
      <dgm:spPr/>
    </dgm:pt>
    <dgm:pt modelId="{BB3F04D4-6EE9-E343-8A43-5C2DE7BAF16F}" type="pres">
      <dgm:prSet presAssocID="{C2DC545D-690C-3741-86D4-B6E0AD03A7D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D2460B-A12F-F54F-8B9A-3CC0BEB92E3F}" type="pres">
      <dgm:prSet presAssocID="{C2DC545D-690C-3741-86D4-B6E0AD03A7DB}" presName="accent_1" presStyleCnt="0"/>
      <dgm:spPr/>
    </dgm:pt>
    <dgm:pt modelId="{9E88BF2A-7D78-6345-934A-9C5CE7471A18}" type="pres">
      <dgm:prSet presAssocID="{C2DC545D-690C-3741-86D4-B6E0AD03A7DB}" presName="accentRepeatNode" presStyleLbl="solidFgAcc1" presStyleIdx="0" presStyleCnt="3"/>
      <dgm:spPr/>
    </dgm:pt>
    <dgm:pt modelId="{ADBE1FF7-DEDA-434B-932B-3BACF300400E}" type="pres">
      <dgm:prSet presAssocID="{8399DB1A-C868-ED4D-8E0D-0C6CA76D75E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67F57-316F-EC41-A126-3AADEC034A84}" type="pres">
      <dgm:prSet presAssocID="{8399DB1A-C868-ED4D-8E0D-0C6CA76D75EF}" presName="accent_2" presStyleCnt="0"/>
      <dgm:spPr/>
    </dgm:pt>
    <dgm:pt modelId="{AAE58BF7-B108-4749-8656-44E80FE1E2BC}" type="pres">
      <dgm:prSet presAssocID="{8399DB1A-C868-ED4D-8E0D-0C6CA76D75EF}" presName="accentRepeatNode" presStyleLbl="solidFgAcc1" presStyleIdx="1" presStyleCnt="3"/>
      <dgm:spPr/>
    </dgm:pt>
    <dgm:pt modelId="{8876C477-189A-E44D-83FE-2CC72AB61B8C}" type="pres">
      <dgm:prSet presAssocID="{3233A1D6-5521-A64C-BB7C-73BC65AE5FF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8D529-9A0F-6C40-A076-8D48D3651F4D}" type="pres">
      <dgm:prSet presAssocID="{3233A1D6-5521-A64C-BB7C-73BC65AE5FFB}" presName="accent_3" presStyleCnt="0"/>
      <dgm:spPr/>
    </dgm:pt>
    <dgm:pt modelId="{3FD80ED3-08F0-2445-A586-0A1583BEF747}" type="pres">
      <dgm:prSet presAssocID="{3233A1D6-5521-A64C-BB7C-73BC65AE5FFB}" presName="accentRepeatNode" presStyleLbl="solidFgAcc1" presStyleIdx="2" presStyleCnt="3"/>
      <dgm:spPr/>
    </dgm:pt>
  </dgm:ptLst>
  <dgm:cxnLst>
    <dgm:cxn modelId="{C5C7FC57-F20B-FA4A-9F78-D692491ABA29}" srcId="{34CD68DC-E796-EA46-A351-8A7205F6EA8F}" destId="{8399DB1A-C868-ED4D-8E0D-0C6CA76D75EF}" srcOrd="1" destOrd="0" parTransId="{025F85AC-8A0F-3341-973C-C4F16E08F6AA}" sibTransId="{E7C63163-3B15-2A47-8811-693F9F1C6250}"/>
    <dgm:cxn modelId="{7BD0A6EE-65AA-1945-84D9-D54D75C9B16B}" type="presOf" srcId="{3233A1D6-5521-A64C-BB7C-73BC65AE5FFB}" destId="{8876C477-189A-E44D-83FE-2CC72AB61B8C}" srcOrd="0" destOrd="0" presId="urn:microsoft.com/office/officeart/2008/layout/VerticalCurvedList"/>
    <dgm:cxn modelId="{3F19A695-C8B5-0E4A-9ABB-435E86943B00}" type="presOf" srcId="{34CD68DC-E796-EA46-A351-8A7205F6EA8F}" destId="{A888EBBF-90BF-9442-AFE6-B678EFB383DB}" srcOrd="0" destOrd="0" presId="urn:microsoft.com/office/officeart/2008/layout/VerticalCurvedList"/>
    <dgm:cxn modelId="{825C5A37-250B-FF4E-B216-9CBCD65DF659}" type="presOf" srcId="{8399DB1A-C868-ED4D-8E0D-0C6CA76D75EF}" destId="{ADBE1FF7-DEDA-434B-932B-3BACF300400E}" srcOrd="0" destOrd="0" presId="urn:microsoft.com/office/officeart/2008/layout/VerticalCurvedList"/>
    <dgm:cxn modelId="{1E3FB9A4-F2E9-8344-90ED-D0F4ED86F823}" srcId="{34CD68DC-E796-EA46-A351-8A7205F6EA8F}" destId="{3233A1D6-5521-A64C-BB7C-73BC65AE5FFB}" srcOrd="2" destOrd="0" parTransId="{CBF56013-3A3C-444A-A3ED-D35BD1A447BA}" sibTransId="{ED65B248-8949-A049-A632-86E47776D840}"/>
    <dgm:cxn modelId="{49C6AA46-9491-9745-AC7D-B65D90BD13E7}" type="presOf" srcId="{3AB1B333-6577-FD44-90CE-5AEFB2ED3176}" destId="{6A74F3D9-0F3B-AA42-A8BC-74E8DE279469}" srcOrd="0" destOrd="0" presId="urn:microsoft.com/office/officeart/2008/layout/VerticalCurvedList"/>
    <dgm:cxn modelId="{2C2EE9B9-11F4-7B48-9567-C88A65499971}" srcId="{34CD68DC-E796-EA46-A351-8A7205F6EA8F}" destId="{C2DC545D-690C-3741-86D4-B6E0AD03A7DB}" srcOrd="0" destOrd="0" parTransId="{AC78245A-B7F7-B945-9475-31E8A2848B4E}" sibTransId="{3AB1B333-6577-FD44-90CE-5AEFB2ED3176}"/>
    <dgm:cxn modelId="{65255528-4C96-2641-9C09-6A3E46111859}" type="presOf" srcId="{C2DC545D-690C-3741-86D4-B6E0AD03A7DB}" destId="{BB3F04D4-6EE9-E343-8A43-5C2DE7BAF16F}" srcOrd="0" destOrd="0" presId="urn:microsoft.com/office/officeart/2008/layout/VerticalCurvedList"/>
    <dgm:cxn modelId="{1D568D66-FD50-854D-BDA5-A1432FCA0AAA}" type="presParOf" srcId="{A888EBBF-90BF-9442-AFE6-B678EFB383DB}" destId="{5EE84673-5531-CA42-BFB1-AA2AB2FD92A0}" srcOrd="0" destOrd="0" presId="urn:microsoft.com/office/officeart/2008/layout/VerticalCurvedList"/>
    <dgm:cxn modelId="{FA358A53-0412-C141-91D6-A1B0A1612DE1}" type="presParOf" srcId="{5EE84673-5531-CA42-BFB1-AA2AB2FD92A0}" destId="{FCC2EFDF-6EB1-9342-94CC-106F6C5331E5}" srcOrd="0" destOrd="0" presId="urn:microsoft.com/office/officeart/2008/layout/VerticalCurvedList"/>
    <dgm:cxn modelId="{5AC8E8C4-ACCA-9A4E-A17B-484AFF584ACB}" type="presParOf" srcId="{FCC2EFDF-6EB1-9342-94CC-106F6C5331E5}" destId="{923E00B6-845A-0C4D-A95C-086B98F9CB6E}" srcOrd="0" destOrd="0" presId="urn:microsoft.com/office/officeart/2008/layout/VerticalCurvedList"/>
    <dgm:cxn modelId="{AFE9CE9C-0A04-134D-9314-2A8E06CDB98E}" type="presParOf" srcId="{FCC2EFDF-6EB1-9342-94CC-106F6C5331E5}" destId="{6A74F3D9-0F3B-AA42-A8BC-74E8DE279469}" srcOrd="1" destOrd="0" presId="urn:microsoft.com/office/officeart/2008/layout/VerticalCurvedList"/>
    <dgm:cxn modelId="{450B5F53-BA2E-D348-9A29-68AF7950EDEA}" type="presParOf" srcId="{FCC2EFDF-6EB1-9342-94CC-106F6C5331E5}" destId="{28F15596-7EA9-D947-B102-360CE6CF4A37}" srcOrd="2" destOrd="0" presId="urn:microsoft.com/office/officeart/2008/layout/VerticalCurvedList"/>
    <dgm:cxn modelId="{76E8FC42-1C10-B847-9ED5-D64B01C12A8E}" type="presParOf" srcId="{FCC2EFDF-6EB1-9342-94CC-106F6C5331E5}" destId="{995794BD-21D3-744C-BBF5-7E9890D7EEF1}" srcOrd="3" destOrd="0" presId="urn:microsoft.com/office/officeart/2008/layout/VerticalCurvedList"/>
    <dgm:cxn modelId="{F07E3C09-89E9-3148-841F-B5698B996365}" type="presParOf" srcId="{5EE84673-5531-CA42-BFB1-AA2AB2FD92A0}" destId="{BB3F04D4-6EE9-E343-8A43-5C2DE7BAF16F}" srcOrd="1" destOrd="0" presId="urn:microsoft.com/office/officeart/2008/layout/VerticalCurvedList"/>
    <dgm:cxn modelId="{7EF41746-316D-CC4B-BD04-736748070034}" type="presParOf" srcId="{5EE84673-5531-CA42-BFB1-AA2AB2FD92A0}" destId="{45D2460B-A12F-F54F-8B9A-3CC0BEB92E3F}" srcOrd="2" destOrd="0" presId="urn:microsoft.com/office/officeart/2008/layout/VerticalCurvedList"/>
    <dgm:cxn modelId="{89F76E82-C80E-0E4D-BD2D-8F9642CF6984}" type="presParOf" srcId="{45D2460B-A12F-F54F-8B9A-3CC0BEB92E3F}" destId="{9E88BF2A-7D78-6345-934A-9C5CE7471A18}" srcOrd="0" destOrd="0" presId="urn:microsoft.com/office/officeart/2008/layout/VerticalCurvedList"/>
    <dgm:cxn modelId="{966ADFEF-DA0B-5E41-96BC-6837BB0341A1}" type="presParOf" srcId="{5EE84673-5531-CA42-BFB1-AA2AB2FD92A0}" destId="{ADBE1FF7-DEDA-434B-932B-3BACF300400E}" srcOrd="3" destOrd="0" presId="urn:microsoft.com/office/officeart/2008/layout/VerticalCurvedList"/>
    <dgm:cxn modelId="{C6006EEC-884E-1F44-BB13-30853D2AEAE6}" type="presParOf" srcId="{5EE84673-5531-CA42-BFB1-AA2AB2FD92A0}" destId="{F7367F57-316F-EC41-A126-3AADEC034A84}" srcOrd="4" destOrd="0" presId="urn:microsoft.com/office/officeart/2008/layout/VerticalCurvedList"/>
    <dgm:cxn modelId="{B5C9F704-50C7-5B45-AD94-13DB89F965D3}" type="presParOf" srcId="{F7367F57-316F-EC41-A126-3AADEC034A84}" destId="{AAE58BF7-B108-4749-8656-44E80FE1E2BC}" srcOrd="0" destOrd="0" presId="urn:microsoft.com/office/officeart/2008/layout/VerticalCurvedList"/>
    <dgm:cxn modelId="{71593B73-3A02-7941-9B8D-928B57070D66}" type="presParOf" srcId="{5EE84673-5531-CA42-BFB1-AA2AB2FD92A0}" destId="{8876C477-189A-E44D-83FE-2CC72AB61B8C}" srcOrd="5" destOrd="0" presId="urn:microsoft.com/office/officeart/2008/layout/VerticalCurvedList"/>
    <dgm:cxn modelId="{CBDC5578-9B7C-AD49-9EB5-62EA8DA24F80}" type="presParOf" srcId="{5EE84673-5531-CA42-BFB1-AA2AB2FD92A0}" destId="{70A8D529-9A0F-6C40-A076-8D48D3651F4D}" srcOrd="6" destOrd="0" presId="urn:microsoft.com/office/officeart/2008/layout/VerticalCurvedList"/>
    <dgm:cxn modelId="{EB841466-0C7D-DA4B-9E96-A2E1241E890E}" type="presParOf" srcId="{70A8D529-9A0F-6C40-A076-8D48D3651F4D}" destId="{3FD80ED3-08F0-2445-A586-0A1583BEF7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CD68DC-E796-EA46-A351-8A7205F6EA8F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DC545D-690C-3741-86D4-B6E0AD03A7DB}">
      <dgm:prSet phldrT="[Text]" custT="1"/>
      <dgm:spPr/>
      <dgm:t>
        <a:bodyPr/>
        <a:lstStyle/>
        <a:p>
          <a:r>
            <a:rPr lang="it-IT" sz="4000" noProof="0" dirty="0" smtClean="0"/>
            <a:t>Dimostrativi</a:t>
          </a:r>
          <a:endParaRPr lang="it-IT" sz="4000" noProof="0" dirty="0"/>
        </a:p>
      </dgm:t>
    </dgm:pt>
    <dgm:pt modelId="{AC78245A-B7F7-B945-9475-31E8A2848B4E}" type="parTrans" cxnId="{2C2EE9B9-11F4-7B48-9567-C88A65499971}">
      <dgm:prSet/>
      <dgm:spPr/>
      <dgm:t>
        <a:bodyPr/>
        <a:lstStyle/>
        <a:p>
          <a:endParaRPr lang="en-US"/>
        </a:p>
      </dgm:t>
    </dgm:pt>
    <dgm:pt modelId="{3AB1B333-6577-FD44-90CE-5AEFB2ED3176}" type="sibTrans" cxnId="{2C2EE9B9-11F4-7B48-9567-C88A65499971}">
      <dgm:prSet/>
      <dgm:spPr/>
      <dgm:t>
        <a:bodyPr/>
        <a:lstStyle/>
        <a:p>
          <a:endParaRPr lang="en-US"/>
        </a:p>
      </dgm:t>
    </dgm:pt>
    <dgm:pt modelId="{8399DB1A-C868-ED4D-8E0D-0C6CA76D75EF}">
      <dgm:prSet phldrT="[Text]" custT="1"/>
      <dgm:spPr/>
      <dgm:t>
        <a:bodyPr/>
        <a:lstStyle/>
        <a:p>
          <a:r>
            <a:rPr lang="it-IT" sz="4000" noProof="0" dirty="0" smtClean="0"/>
            <a:t>Educativi</a:t>
          </a:r>
          <a:endParaRPr lang="it-IT" sz="4000" noProof="0" dirty="0"/>
        </a:p>
      </dgm:t>
    </dgm:pt>
    <dgm:pt modelId="{025F85AC-8A0F-3341-973C-C4F16E08F6AA}" type="parTrans" cxnId="{C5C7FC57-F20B-FA4A-9F78-D692491ABA29}">
      <dgm:prSet/>
      <dgm:spPr/>
      <dgm:t>
        <a:bodyPr/>
        <a:lstStyle/>
        <a:p>
          <a:endParaRPr lang="en-US"/>
        </a:p>
      </dgm:t>
    </dgm:pt>
    <dgm:pt modelId="{E7C63163-3B15-2A47-8811-693F9F1C6250}" type="sibTrans" cxnId="{C5C7FC57-F20B-FA4A-9F78-D692491ABA29}">
      <dgm:prSet/>
      <dgm:spPr/>
      <dgm:t>
        <a:bodyPr/>
        <a:lstStyle/>
        <a:p>
          <a:endParaRPr lang="en-US"/>
        </a:p>
      </dgm:t>
    </dgm:pt>
    <dgm:pt modelId="{3233A1D6-5521-A64C-BB7C-73BC65AE5FFB}">
      <dgm:prSet phldrT="[Text]" custT="1"/>
      <dgm:spPr/>
      <dgm:t>
        <a:bodyPr/>
        <a:lstStyle/>
        <a:p>
          <a:r>
            <a:rPr lang="it-IT" sz="4000" noProof="0" dirty="0" smtClean="0"/>
            <a:t>Scientifici</a:t>
          </a:r>
          <a:endParaRPr lang="it-IT" sz="4000" noProof="0" dirty="0"/>
        </a:p>
      </dgm:t>
    </dgm:pt>
    <dgm:pt modelId="{CBF56013-3A3C-444A-A3ED-D35BD1A447BA}" type="parTrans" cxnId="{1E3FB9A4-F2E9-8344-90ED-D0F4ED86F823}">
      <dgm:prSet/>
      <dgm:spPr/>
      <dgm:t>
        <a:bodyPr/>
        <a:lstStyle/>
        <a:p>
          <a:endParaRPr lang="en-US"/>
        </a:p>
      </dgm:t>
    </dgm:pt>
    <dgm:pt modelId="{ED65B248-8949-A049-A632-86E47776D840}" type="sibTrans" cxnId="{1E3FB9A4-F2E9-8344-90ED-D0F4ED86F823}">
      <dgm:prSet/>
      <dgm:spPr/>
      <dgm:t>
        <a:bodyPr/>
        <a:lstStyle/>
        <a:p>
          <a:endParaRPr lang="en-US"/>
        </a:p>
      </dgm:t>
    </dgm:pt>
    <dgm:pt modelId="{A888EBBF-90BF-9442-AFE6-B678EFB383DB}" type="pres">
      <dgm:prSet presAssocID="{34CD68DC-E796-EA46-A351-8A7205F6EA8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EE84673-5531-CA42-BFB1-AA2AB2FD92A0}" type="pres">
      <dgm:prSet presAssocID="{34CD68DC-E796-EA46-A351-8A7205F6EA8F}" presName="Name1" presStyleCnt="0"/>
      <dgm:spPr/>
    </dgm:pt>
    <dgm:pt modelId="{FCC2EFDF-6EB1-9342-94CC-106F6C5331E5}" type="pres">
      <dgm:prSet presAssocID="{34CD68DC-E796-EA46-A351-8A7205F6EA8F}" presName="cycle" presStyleCnt="0"/>
      <dgm:spPr/>
    </dgm:pt>
    <dgm:pt modelId="{923E00B6-845A-0C4D-A95C-086B98F9CB6E}" type="pres">
      <dgm:prSet presAssocID="{34CD68DC-E796-EA46-A351-8A7205F6EA8F}" presName="srcNode" presStyleLbl="node1" presStyleIdx="0" presStyleCnt="3"/>
      <dgm:spPr/>
    </dgm:pt>
    <dgm:pt modelId="{6A74F3D9-0F3B-AA42-A8BC-74E8DE279469}" type="pres">
      <dgm:prSet presAssocID="{34CD68DC-E796-EA46-A351-8A7205F6EA8F}" presName="conn" presStyleLbl="parChTrans1D2" presStyleIdx="0" presStyleCnt="1"/>
      <dgm:spPr/>
      <dgm:t>
        <a:bodyPr/>
        <a:lstStyle/>
        <a:p>
          <a:endParaRPr lang="en-US"/>
        </a:p>
      </dgm:t>
    </dgm:pt>
    <dgm:pt modelId="{28F15596-7EA9-D947-B102-360CE6CF4A37}" type="pres">
      <dgm:prSet presAssocID="{34CD68DC-E796-EA46-A351-8A7205F6EA8F}" presName="extraNode" presStyleLbl="node1" presStyleIdx="0" presStyleCnt="3"/>
      <dgm:spPr/>
    </dgm:pt>
    <dgm:pt modelId="{995794BD-21D3-744C-BBF5-7E9890D7EEF1}" type="pres">
      <dgm:prSet presAssocID="{34CD68DC-E796-EA46-A351-8A7205F6EA8F}" presName="dstNode" presStyleLbl="node1" presStyleIdx="0" presStyleCnt="3"/>
      <dgm:spPr/>
    </dgm:pt>
    <dgm:pt modelId="{BB3F04D4-6EE9-E343-8A43-5C2DE7BAF16F}" type="pres">
      <dgm:prSet presAssocID="{C2DC545D-690C-3741-86D4-B6E0AD03A7D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D2460B-A12F-F54F-8B9A-3CC0BEB92E3F}" type="pres">
      <dgm:prSet presAssocID="{C2DC545D-690C-3741-86D4-B6E0AD03A7DB}" presName="accent_1" presStyleCnt="0"/>
      <dgm:spPr/>
    </dgm:pt>
    <dgm:pt modelId="{9E88BF2A-7D78-6345-934A-9C5CE7471A18}" type="pres">
      <dgm:prSet presAssocID="{C2DC545D-690C-3741-86D4-B6E0AD03A7DB}" presName="accentRepeatNode" presStyleLbl="solidFgAcc1" presStyleIdx="0" presStyleCnt="3"/>
      <dgm:spPr/>
    </dgm:pt>
    <dgm:pt modelId="{ADBE1FF7-DEDA-434B-932B-3BACF300400E}" type="pres">
      <dgm:prSet presAssocID="{8399DB1A-C868-ED4D-8E0D-0C6CA76D75E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67F57-316F-EC41-A126-3AADEC034A84}" type="pres">
      <dgm:prSet presAssocID="{8399DB1A-C868-ED4D-8E0D-0C6CA76D75EF}" presName="accent_2" presStyleCnt="0"/>
      <dgm:spPr/>
    </dgm:pt>
    <dgm:pt modelId="{AAE58BF7-B108-4749-8656-44E80FE1E2BC}" type="pres">
      <dgm:prSet presAssocID="{8399DB1A-C868-ED4D-8E0D-0C6CA76D75EF}" presName="accentRepeatNode" presStyleLbl="solidFgAcc1" presStyleIdx="1" presStyleCnt="3"/>
      <dgm:spPr/>
    </dgm:pt>
    <dgm:pt modelId="{8876C477-189A-E44D-83FE-2CC72AB61B8C}" type="pres">
      <dgm:prSet presAssocID="{3233A1D6-5521-A64C-BB7C-73BC65AE5FF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8D529-9A0F-6C40-A076-8D48D3651F4D}" type="pres">
      <dgm:prSet presAssocID="{3233A1D6-5521-A64C-BB7C-73BC65AE5FFB}" presName="accent_3" presStyleCnt="0"/>
      <dgm:spPr/>
    </dgm:pt>
    <dgm:pt modelId="{3FD80ED3-08F0-2445-A586-0A1583BEF747}" type="pres">
      <dgm:prSet presAssocID="{3233A1D6-5521-A64C-BB7C-73BC65AE5FFB}" presName="accentRepeatNode" presStyleLbl="solidFgAcc1" presStyleIdx="2" presStyleCnt="3"/>
      <dgm:spPr/>
    </dgm:pt>
  </dgm:ptLst>
  <dgm:cxnLst>
    <dgm:cxn modelId="{C5C7FC57-F20B-FA4A-9F78-D692491ABA29}" srcId="{34CD68DC-E796-EA46-A351-8A7205F6EA8F}" destId="{8399DB1A-C868-ED4D-8E0D-0C6CA76D75EF}" srcOrd="1" destOrd="0" parTransId="{025F85AC-8A0F-3341-973C-C4F16E08F6AA}" sibTransId="{E7C63163-3B15-2A47-8811-693F9F1C6250}"/>
    <dgm:cxn modelId="{D2D8FF86-75D2-B64C-8E3B-8A27E221FA3B}" type="presOf" srcId="{3233A1D6-5521-A64C-BB7C-73BC65AE5FFB}" destId="{8876C477-189A-E44D-83FE-2CC72AB61B8C}" srcOrd="0" destOrd="0" presId="urn:microsoft.com/office/officeart/2008/layout/VerticalCurvedList"/>
    <dgm:cxn modelId="{7209A10A-940C-1A44-A662-5507694803A9}" type="presOf" srcId="{3AB1B333-6577-FD44-90CE-5AEFB2ED3176}" destId="{6A74F3D9-0F3B-AA42-A8BC-74E8DE279469}" srcOrd="0" destOrd="0" presId="urn:microsoft.com/office/officeart/2008/layout/VerticalCurvedList"/>
    <dgm:cxn modelId="{935D4EF6-0632-1743-846A-860FFAF05F8F}" type="presOf" srcId="{8399DB1A-C868-ED4D-8E0D-0C6CA76D75EF}" destId="{ADBE1FF7-DEDA-434B-932B-3BACF300400E}" srcOrd="0" destOrd="0" presId="urn:microsoft.com/office/officeart/2008/layout/VerticalCurvedList"/>
    <dgm:cxn modelId="{1E3FB9A4-F2E9-8344-90ED-D0F4ED86F823}" srcId="{34CD68DC-E796-EA46-A351-8A7205F6EA8F}" destId="{3233A1D6-5521-A64C-BB7C-73BC65AE5FFB}" srcOrd="2" destOrd="0" parTransId="{CBF56013-3A3C-444A-A3ED-D35BD1A447BA}" sibTransId="{ED65B248-8949-A049-A632-86E47776D840}"/>
    <dgm:cxn modelId="{2C2EE9B9-11F4-7B48-9567-C88A65499971}" srcId="{34CD68DC-E796-EA46-A351-8A7205F6EA8F}" destId="{C2DC545D-690C-3741-86D4-B6E0AD03A7DB}" srcOrd="0" destOrd="0" parTransId="{AC78245A-B7F7-B945-9475-31E8A2848B4E}" sibTransId="{3AB1B333-6577-FD44-90CE-5AEFB2ED3176}"/>
    <dgm:cxn modelId="{C907FE13-D930-C244-957A-A25B22C8F05E}" type="presOf" srcId="{34CD68DC-E796-EA46-A351-8A7205F6EA8F}" destId="{A888EBBF-90BF-9442-AFE6-B678EFB383DB}" srcOrd="0" destOrd="0" presId="urn:microsoft.com/office/officeart/2008/layout/VerticalCurvedList"/>
    <dgm:cxn modelId="{0133C7F3-CD14-AA45-B5B7-13AEBE3EBEA3}" type="presOf" srcId="{C2DC545D-690C-3741-86D4-B6E0AD03A7DB}" destId="{BB3F04D4-6EE9-E343-8A43-5C2DE7BAF16F}" srcOrd="0" destOrd="0" presId="urn:microsoft.com/office/officeart/2008/layout/VerticalCurvedList"/>
    <dgm:cxn modelId="{273A99DF-D43F-7F45-8CEF-5B82DAD87FA8}" type="presParOf" srcId="{A888EBBF-90BF-9442-AFE6-B678EFB383DB}" destId="{5EE84673-5531-CA42-BFB1-AA2AB2FD92A0}" srcOrd="0" destOrd="0" presId="urn:microsoft.com/office/officeart/2008/layout/VerticalCurvedList"/>
    <dgm:cxn modelId="{9C7E5C97-085D-2242-91E8-615067AC381A}" type="presParOf" srcId="{5EE84673-5531-CA42-BFB1-AA2AB2FD92A0}" destId="{FCC2EFDF-6EB1-9342-94CC-106F6C5331E5}" srcOrd="0" destOrd="0" presId="urn:microsoft.com/office/officeart/2008/layout/VerticalCurvedList"/>
    <dgm:cxn modelId="{702E7013-9392-E84B-B85D-EC92ED0EF84B}" type="presParOf" srcId="{FCC2EFDF-6EB1-9342-94CC-106F6C5331E5}" destId="{923E00B6-845A-0C4D-A95C-086B98F9CB6E}" srcOrd="0" destOrd="0" presId="urn:microsoft.com/office/officeart/2008/layout/VerticalCurvedList"/>
    <dgm:cxn modelId="{7B1B9415-3145-394F-A8F8-3CCA8576D346}" type="presParOf" srcId="{FCC2EFDF-6EB1-9342-94CC-106F6C5331E5}" destId="{6A74F3D9-0F3B-AA42-A8BC-74E8DE279469}" srcOrd="1" destOrd="0" presId="urn:microsoft.com/office/officeart/2008/layout/VerticalCurvedList"/>
    <dgm:cxn modelId="{0778F323-C22F-594C-9EA3-6698F7FA2E6B}" type="presParOf" srcId="{FCC2EFDF-6EB1-9342-94CC-106F6C5331E5}" destId="{28F15596-7EA9-D947-B102-360CE6CF4A37}" srcOrd="2" destOrd="0" presId="urn:microsoft.com/office/officeart/2008/layout/VerticalCurvedList"/>
    <dgm:cxn modelId="{5AE9A0E0-17AC-B246-9EA5-2CEC1B1F3D90}" type="presParOf" srcId="{FCC2EFDF-6EB1-9342-94CC-106F6C5331E5}" destId="{995794BD-21D3-744C-BBF5-7E9890D7EEF1}" srcOrd="3" destOrd="0" presId="urn:microsoft.com/office/officeart/2008/layout/VerticalCurvedList"/>
    <dgm:cxn modelId="{9DF16E93-8C60-F349-BACE-0138BE93302B}" type="presParOf" srcId="{5EE84673-5531-CA42-BFB1-AA2AB2FD92A0}" destId="{BB3F04D4-6EE9-E343-8A43-5C2DE7BAF16F}" srcOrd="1" destOrd="0" presId="urn:microsoft.com/office/officeart/2008/layout/VerticalCurvedList"/>
    <dgm:cxn modelId="{E2512C2D-AB96-1249-8B51-A2F3791AB864}" type="presParOf" srcId="{5EE84673-5531-CA42-BFB1-AA2AB2FD92A0}" destId="{45D2460B-A12F-F54F-8B9A-3CC0BEB92E3F}" srcOrd="2" destOrd="0" presId="urn:microsoft.com/office/officeart/2008/layout/VerticalCurvedList"/>
    <dgm:cxn modelId="{3CAC2CAA-ECC3-0841-8E2A-A9A97A147828}" type="presParOf" srcId="{45D2460B-A12F-F54F-8B9A-3CC0BEB92E3F}" destId="{9E88BF2A-7D78-6345-934A-9C5CE7471A18}" srcOrd="0" destOrd="0" presId="urn:microsoft.com/office/officeart/2008/layout/VerticalCurvedList"/>
    <dgm:cxn modelId="{5FC90563-9CD7-F747-94BF-4DC3A943965C}" type="presParOf" srcId="{5EE84673-5531-CA42-BFB1-AA2AB2FD92A0}" destId="{ADBE1FF7-DEDA-434B-932B-3BACF300400E}" srcOrd="3" destOrd="0" presId="urn:microsoft.com/office/officeart/2008/layout/VerticalCurvedList"/>
    <dgm:cxn modelId="{943FC9E9-8163-D54E-A6CF-B0560EEC348F}" type="presParOf" srcId="{5EE84673-5531-CA42-BFB1-AA2AB2FD92A0}" destId="{F7367F57-316F-EC41-A126-3AADEC034A84}" srcOrd="4" destOrd="0" presId="urn:microsoft.com/office/officeart/2008/layout/VerticalCurvedList"/>
    <dgm:cxn modelId="{611DD934-16A5-964C-8592-A62A52693501}" type="presParOf" srcId="{F7367F57-316F-EC41-A126-3AADEC034A84}" destId="{AAE58BF7-B108-4749-8656-44E80FE1E2BC}" srcOrd="0" destOrd="0" presId="urn:microsoft.com/office/officeart/2008/layout/VerticalCurvedList"/>
    <dgm:cxn modelId="{EA1BACA1-CB75-ED4D-9A4A-96BF7A65C6D2}" type="presParOf" srcId="{5EE84673-5531-CA42-BFB1-AA2AB2FD92A0}" destId="{8876C477-189A-E44D-83FE-2CC72AB61B8C}" srcOrd="5" destOrd="0" presId="urn:microsoft.com/office/officeart/2008/layout/VerticalCurvedList"/>
    <dgm:cxn modelId="{B316FD3D-FB2F-6344-BED7-BB2CC61803B3}" type="presParOf" srcId="{5EE84673-5531-CA42-BFB1-AA2AB2FD92A0}" destId="{70A8D529-9A0F-6C40-A076-8D48D3651F4D}" srcOrd="6" destOrd="0" presId="urn:microsoft.com/office/officeart/2008/layout/VerticalCurvedList"/>
    <dgm:cxn modelId="{A16C7793-0BA0-024B-AD2E-A114CB7BA0F4}" type="presParOf" srcId="{70A8D529-9A0F-6C40-A076-8D48D3651F4D}" destId="{3FD80ED3-08F0-2445-A586-0A1583BEF7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C04E65-469A-C740-BBC3-290511C35DD9}">
      <dsp:nvSpPr>
        <dsp:cNvPr id="0" name=""/>
        <dsp:cNvSpPr/>
      </dsp:nvSpPr>
      <dsp:spPr>
        <a:xfrm>
          <a:off x="-4048330" y="-621400"/>
          <a:ext cx="4824201" cy="4824201"/>
        </a:xfrm>
        <a:prstGeom prst="blockArc">
          <a:avLst>
            <a:gd name="adj1" fmla="val 18900000"/>
            <a:gd name="adj2" fmla="val 2700000"/>
            <a:gd name="adj3" fmla="val 448"/>
          </a:avLst>
        </a:prstGeom>
        <a:noFill/>
        <a:ln w="635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F31B42-0260-464B-BDB4-171CA6081605}">
      <dsp:nvSpPr>
        <dsp:cNvPr id="0" name=""/>
        <dsp:cNvSpPr/>
      </dsp:nvSpPr>
      <dsp:spPr>
        <a:xfrm>
          <a:off x="498957" y="358140"/>
          <a:ext cx="6654378" cy="7162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8547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900" kern="1200" noProof="0" dirty="0" smtClean="0"/>
            <a:t>Grande quantità di dati</a:t>
          </a:r>
          <a:endParaRPr lang="it-IT" sz="3900" kern="1200" noProof="0" dirty="0"/>
        </a:p>
      </dsp:txBody>
      <dsp:txXfrm>
        <a:off x="498957" y="358140"/>
        <a:ext cx="6654378" cy="716280"/>
      </dsp:txXfrm>
    </dsp:sp>
    <dsp:sp modelId="{C23F9A34-FB78-774D-836B-CECAAA86872F}">
      <dsp:nvSpPr>
        <dsp:cNvPr id="0" name=""/>
        <dsp:cNvSpPr/>
      </dsp:nvSpPr>
      <dsp:spPr>
        <a:xfrm>
          <a:off x="51282" y="268605"/>
          <a:ext cx="895350" cy="8953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B2C74-8EA7-B44A-B3CE-886AFD39BFCC}">
      <dsp:nvSpPr>
        <dsp:cNvPr id="0" name=""/>
        <dsp:cNvSpPr/>
      </dsp:nvSpPr>
      <dsp:spPr>
        <a:xfrm>
          <a:off x="759325" y="1432560"/>
          <a:ext cx="6394010" cy="7162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8547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900" kern="1200" noProof="0" dirty="0" smtClean="0"/>
            <a:t>Accessibilità</a:t>
          </a:r>
          <a:endParaRPr lang="it-IT" sz="3900" kern="1200" noProof="0" dirty="0"/>
        </a:p>
      </dsp:txBody>
      <dsp:txXfrm>
        <a:off x="759325" y="1432560"/>
        <a:ext cx="6394010" cy="716280"/>
      </dsp:txXfrm>
    </dsp:sp>
    <dsp:sp modelId="{9EAC9224-1FBD-1646-BD91-0E098EFF85E1}">
      <dsp:nvSpPr>
        <dsp:cNvPr id="0" name=""/>
        <dsp:cNvSpPr/>
      </dsp:nvSpPr>
      <dsp:spPr>
        <a:xfrm>
          <a:off x="311650" y="1343025"/>
          <a:ext cx="895350" cy="8953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8F23C-F1C9-5548-9EAE-8C1B6F5A8892}">
      <dsp:nvSpPr>
        <dsp:cNvPr id="0" name=""/>
        <dsp:cNvSpPr/>
      </dsp:nvSpPr>
      <dsp:spPr>
        <a:xfrm>
          <a:off x="498957" y="2506980"/>
          <a:ext cx="6654378" cy="7162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8547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900" kern="1200" noProof="0" dirty="0" smtClean="0"/>
            <a:t>Affidabilità</a:t>
          </a:r>
          <a:endParaRPr lang="it-IT" sz="3900" kern="1200" noProof="0" dirty="0"/>
        </a:p>
      </dsp:txBody>
      <dsp:txXfrm>
        <a:off x="498957" y="2506980"/>
        <a:ext cx="6654378" cy="716280"/>
      </dsp:txXfrm>
    </dsp:sp>
    <dsp:sp modelId="{85733E6C-9BE1-484B-88B4-34BAD202C0DB}">
      <dsp:nvSpPr>
        <dsp:cNvPr id="0" name=""/>
        <dsp:cNvSpPr/>
      </dsp:nvSpPr>
      <dsp:spPr>
        <a:xfrm>
          <a:off x="51282" y="2417445"/>
          <a:ext cx="895350" cy="8953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4F3D9-0F3B-AA42-A8BC-74E8DE279469}">
      <dsp:nvSpPr>
        <dsp:cNvPr id="0" name=""/>
        <dsp:cNvSpPr/>
      </dsp:nvSpPr>
      <dsp:spPr>
        <a:xfrm>
          <a:off x="-4048330" y="-621400"/>
          <a:ext cx="4824201" cy="4824201"/>
        </a:xfrm>
        <a:prstGeom prst="blockArc">
          <a:avLst>
            <a:gd name="adj1" fmla="val 18900000"/>
            <a:gd name="adj2" fmla="val 2700000"/>
            <a:gd name="adj3" fmla="val 448"/>
          </a:avLst>
        </a:prstGeom>
        <a:noFill/>
        <a:ln w="635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F04D4-6EE9-E343-8A43-5C2DE7BAF16F}">
      <dsp:nvSpPr>
        <dsp:cNvPr id="0" name=""/>
        <dsp:cNvSpPr/>
      </dsp:nvSpPr>
      <dsp:spPr>
        <a:xfrm>
          <a:off x="498957" y="358140"/>
          <a:ext cx="6654378" cy="7162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8547" tIns="101600" rIns="101600" bIns="1016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noProof="0" dirty="0" smtClean="0"/>
            <a:t>Sul proprio PC</a:t>
          </a:r>
          <a:endParaRPr lang="it-IT" sz="4000" kern="1200" noProof="0" dirty="0"/>
        </a:p>
      </dsp:txBody>
      <dsp:txXfrm>
        <a:off x="498957" y="358140"/>
        <a:ext cx="6654378" cy="716280"/>
      </dsp:txXfrm>
    </dsp:sp>
    <dsp:sp modelId="{9E88BF2A-7D78-6345-934A-9C5CE7471A18}">
      <dsp:nvSpPr>
        <dsp:cNvPr id="0" name=""/>
        <dsp:cNvSpPr/>
      </dsp:nvSpPr>
      <dsp:spPr>
        <a:xfrm>
          <a:off x="51282" y="268605"/>
          <a:ext cx="895350" cy="8953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BE1FF7-DEDA-434B-932B-3BACF300400E}">
      <dsp:nvSpPr>
        <dsp:cNvPr id="0" name=""/>
        <dsp:cNvSpPr/>
      </dsp:nvSpPr>
      <dsp:spPr>
        <a:xfrm>
          <a:off x="759325" y="1432560"/>
          <a:ext cx="6394010" cy="7162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8547" tIns="101600" rIns="101600" bIns="1016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noProof="0" dirty="0" smtClean="0"/>
            <a:t>Via WEB</a:t>
          </a:r>
          <a:endParaRPr lang="it-IT" sz="4000" kern="1200" noProof="0" dirty="0"/>
        </a:p>
      </dsp:txBody>
      <dsp:txXfrm>
        <a:off x="759325" y="1432560"/>
        <a:ext cx="6394010" cy="716280"/>
      </dsp:txXfrm>
    </dsp:sp>
    <dsp:sp modelId="{AAE58BF7-B108-4749-8656-44E80FE1E2BC}">
      <dsp:nvSpPr>
        <dsp:cNvPr id="0" name=""/>
        <dsp:cNvSpPr/>
      </dsp:nvSpPr>
      <dsp:spPr>
        <a:xfrm>
          <a:off x="311650" y="1343025"/>
          <a:ext cx="895350" cy="8953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6C477-189A-E44D-83FE-2CC72AB61B8C}">
      <dsp:nvSpPr>
        <dsp:cNvPr id="0" name=""/>
        <dsp:cNvSpPr/>
      </dsp:nvSpPr>
      <dsp:spPr>
        <a:xfrm>
          <a:off x="498957" y="2506980"/>
          <a:ext cx="6654378" cy="7162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8547" tIns="101600" rIns="101600" bIns="1016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noProof="0" dirty="0" smtClean="0"/>
            <a:t>Da applicativo</a:t>
          </a:r>
          <a:endParaRPr lang="it-IT" sz="4000" kern="1200" noProof="0" dirty="0"/>
        </a:p>
      </dsp:txBody>
      <dsp:txXfrm>
        <a:off x="498957" y="2506980"/>
        <a:ext cx="6654378" cy="716280"/>
      </dsp:txXfrm>
    </dsp:sp>
    <dsp:sp modelId="{3FD80ED3-08F0-2445-A586-0A1583BEF747}">
      <dsp:nvSpPr>
        <dsp:cNvPr id="0" name=""/>
        <dsp:cNvSpPr/>
      </dsp:nvSpPr>
      <dsp:spPr>
        <a:xfrm>
          <a:off x="51282" y="2417445"/>
          <a:ext cx="895350" cy="8953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4F3D9-0F3B-AA42-A8BC-74E8DE279469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635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F04D4-6EE9-E343-8A43-5C2DE7BAF16F}">
      <dsp:nvSpPr>
        <dsp:cNvPr id="0" name=""/>
        <dsp:cNvSpPr/>
      </dsp:nvSpPr>
      <dsp:spPr>
        <a:xfrm>
          <a:off x="604289" y="435133"/>
          <a:ext cx="5782823" cy="8702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01600" rIns="101600" bIns="1016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noProof="0" dirty="0" smtClean="0"/>
            <a:t>Linguaggio: SQL</a:t>
          </a:r>
          <a:endParaRPr lang="it-IT" sz="4000" kern="1200" noProof="0" dirty="0"/>
        </a:p>
      </dsp:txBody>
      <dsp:txXfrm>
        <a:off x="604289" y="435133"/>
        <a:ext cx="5782823" cy="870267"/>
      </dsp:txXfrm>
    </dsp:sp>
    <dsp:sp modelId="{9E88BF2A-7D78-6345-934A-9C5CE7471A18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BE1FF7-DEDA-434B-932B-3BACF300400E}">
      <dsp:nvSpPr>
        <dsp:cNvPr id="0" name=""/>
        <dsp:cNvSpPr/>
      </dsp:nvSpPr>
      <dsp:spPr>
        <a:xfrm>
          <a:off x="920631" y="1740535"/>
          <a:ext cx="5466481" cy="8702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01600" rIns="101600" bIns="1016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noProof="0" dirty="0" smtClean="0"/>
            <a:t>Relazionale</a:t>
          </a:r>
          <a:endParaRPr lang="it-IT" sz="4000" kern="1200" noProof="0" dirty="0"/>
        </a:p>
      </dsp:txBody>
      <dsp:txXfrm>
        <a:off x="920631" y="1740535"/>
        <a:ext cx="5466481" cy="870267"/>
      </dsp:txXfrm>
    </dsp:sp>
    <dsp:sp modelId="{AAE58BF7-B108-4749-8656-44E80FE1E2BC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6C477-189A-E44D-83FE-2CC72AB61B8C}">
      <dsp:nvSpPr>
        <dsp:cNvPr id="0" name=""/>
        <dsp:cNvSpPr/>
      </dsp:nvSpPr>
      <dsp:spPr>
        <a:xfrm>
          <a:off x="604289" y="3045936"/>
          <a:ext cx="5782823" cy="8702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01600" rIns="101600" bIns="1016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noProof="0" dirty="0" smtClean="0"/>
            <a:t>Locale e remoto</a:t>
          </a:r>
          <a:endParaRPr lang="it-IT" sz="4000" kern="1200" noProof="0" dirty="0"/>
        </a:p>
      </dsp:txBody>
      <dsp:txXfrm>
        <a:off x="604289" y="3045936"/>
        <a:ext cx="5782823" cy="870267"/>
      </dsp:txXfrm>
    </dsp:sp>
    <dsp:sp modelId="{3FD80ED3-08F0-2445-A586-0A1583BEF747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4F3D9-0F3B-AA42-A8BC-74E8DE279469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635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F04D4-6EE9-E343-8A43-5C2DE7BAF16F}">
      <dsp:nvSpPr>
        <dsp:cNvPr id="0" name=""/>
        <dsp:cNvSpPr/>
      </dsp:nvSpPr>
      <dsp:spPr>
        <a:xfrm>
          <a:off x="604289" y="435133"/>
          <a:ext cx="5782823" cy="8702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01600" rIns="101600" bIns="1016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noProof="0" dirty="0" smtClean="0"/>
            <a:t>Dimostrativi</a:t>
          </a:r>
          <a:endParaRPr lang="it-IT" sz="4000" kern="1200" noProof="0" dirty="0"/>
        </a:p>
      </dsp:txBody>
      <dsp:txXfrm>
        <a:off x="604289" y="435133"/>
        <a:ext cx="5782823" cy="870267"/>
      </dsp:txXfrm>
    </dsp:sp>
    <dsp:sp modelId="{9E88BF2A-7D78-6345-934A-9C5CE7471A18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BE1FF7-DEDA-434B-932B-3BACF300400E}">
      <dsp:nvSpPr>
        <dsp:cNvPr id="0" name=""/>
        <dsp:cNvSpPr/>
      </dsp:nvSpPr>
      <dsp:spPr>
        <a:xfrm>
          <a:off x="920631" y="1740535"/>
          <a:ext cx="5466481" cy="8702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01600" rIns="101600" bIns="1016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noProof="0" dirty="0" smtClean="0"/>
            <a:t>Educativi</a:t>
          </a:r>
          <a:endParaRPr lang="it-IT" sz="4000" kern="1200" noProof="0" dirty="0"/>
        </a:p>
      </dsp:txBody>
      <dsp:txXfrm>
        <a:off x="920631" y="1740535"/>
        <a:ext cx="5466481" cy="870267"/>
      </dsp:txXfrm>
    </dsp:sp>
    <dsp:sp modelId="{AAE58BF7-B108-4749-8656-44E80FE1E2BC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6C477-189A-E44D-83FE-2CC72AB61B8C}">
      <dsp:nvSpPr>
        <dsp:cNvPr id="0" name=""/>
        <dsp:cNvSpPr/>
      </dsp:nvSpPr>
      <dsp:spPr>
        <a:xfrm>
          <a:off x="604289" y="3045936"/>
          <a:ext cx="5782823" cy="8702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01600" rIns="101600" bIns="1016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noProof="0" dirty="0" smtClean="0"/>
            <a:t>Scientifici</a:t>
          </a:r>
          <a:endParaRPr lang="it-IT" sz="4000" kern="1200" noProof="0" dirty="0"/>
        </a:p>
      </dsp:txBody>
      <dsp:txXfrm>
        <a:off x="604289" y="3045936"/>
        <a:ext cx="5782823" cy="870267"/>
      </dsp:txXfrm>
    </dsp:sp>
    <dsp:sp modelId="{3FD80ED3-08F0-2445-A586-0A1583BEF747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DE99F-80D1-F741-B0C7-6F55973DB231}" type="datetime1">
              <a:rPr lang="it-IT" smtClean="0"/>
              <a:t>27/10/17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2EA40-54AA-C74F-BF53-D1420F9EB49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50802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AC336-9B1E-6E4E-9E74-1ABFA31C7D3F}" type="datetime1">
              <a:rPr lang="it-IT" smtClean="0"/>
              <a:t>27/10/17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88D5C-BD02-A248-9E13-498B962D3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532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348F706-6B9B-D64B-B795-83B8E363D27E}" type="datetime1">
              <a:rPr lang="it-IT" smtClean="0"/>
              <a:t>27/10/17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488D5C-BD02-A248-9E13-498B962D33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62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29E9C-63B2-184E-8363-9ABBBE64537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98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29E9C-63B2-184E-8363-9ABBBE64537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08536D0-A4FF-8649-A4F7-24E9CDDF892C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D60C-F2EE-BF41-A717-C6FF0519C913}" type="datetime1">
              <a:rPr lang="it-IT" smtClean="0"/>
              <a:t>27/10/17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F795C6-882B-C142-85F8-3191C93EE02D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8721-46DA-9843-AD06-254B0F37CD29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001A-D22B-FA4F-81D0-49AAD3082F81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CF5F-5515-4C46-AB08-24CDCEB20B70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804-0C66-1843-9180-D48F759D004A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7D948D-6A5A-5E4D-825F-5AAEA6B3B587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E6E3CF-35B7-2447-B73E-197F8570DF83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2A52A-C857-B045-954D-E1B07FDF4FFE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2E5DF-C880-7F47-821B-D391D7146AF6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A49BC1E-64D6-2349-B17E-010EC1F38296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F371-BB94-5440-984B-3E74C95495B5}" type="datetime1">
              <a:rPr lang="it-IT" smtClean="0"/>
              <a:t>27/10/17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9A3FB8-E72C-E14C-8932-CC219CC9DFFE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FF63-2B8F-5041-9512-2374D115C87D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EBB7B-2ADC-0F44-A5E1-E9434D5AFAF1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0745-F0DD-A743-8439-3B3563F6A770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1BE7-321A-4445-A8CA-BD96105AC82C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CA035-AD77-1C46-BF87-98B5A566FC08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14BF06-FC26-774A-BDDE-2705350484E7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97B3-DF88-884E-8DA5-EEDCD613AF53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880E-9411-3846-91D8-824092CA39B8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DD41031D-E12D-1A48-9D26-DB6C70AE2EDB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564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854" r:id="rId12"/>
  </p:sldLayoutIdLst>
  <p:transition spd="slow">
    <p:push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AAE6D35-D972-5047-A9AF-302B8781EA94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3597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ransition spd="slow">
    <p:push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icastro@iasfbo.inaf.it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ross.iasfbo.inaf.it/opusfacere/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4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14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14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1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5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Relationship Id="rId3" Type="http://schemas.openxmlformats.org/officeDocument/2006/relationships/image" Target="../media/image19.tif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3236" y="4811917"/>
            <a:ext cx="7405418" cy="988540"/>
          </a:xfrm>
        </p:spPr>
        <p:txBody>
          <a:bodyPr wrap="square">
            <a:spAutoFit/>
          </a:bodyPr>
          <a:lstStyle/>
          <a:p>
            <a:r>
              <a:rPr lang="it-IT" dirty="0" smtClean="0"/>
              <a:t>Base dati e tecniche di utilizzo in ambito scientifico </a:t>
            </a:r>
            <a:r>
              <a:rPr lang="mr-IN" dirty="0" smtClean="0"/>
              <a:t>–</a:t>
            </a:r>
            <a:r>
              <a:rPr lang="it-IT" dirty="0" smtClean="0"/>
              <a:t> parte 1</a:t>
            </a:r>
          </a:p>
          <a:p>
            <a:r>
              <a:rPr lang="it-IT" i="1" dirty="0" smtClean="0"/>
              <a:t>Opus </a:t>
            </a:r>
            <a:r>
              <a:rPr lang="it-IT" i="1" dirty="0" err="1" smtClean="0"/>
              <a:t>Facere</a:t>
            </a:r>
            <a:r>
              <a:rPr lang="it-IT" i="1" dirty="0" smtClean="0"/>
              <a:t> – INAF Bologna</a:t>
            </a:r>
          </a:p>
          <a:p>
            <a:r>
              <a:rPr lang="it-IT" sz="1600" i="1" dirty="0" smtClean="0">
                <a:hlinkClick r:id="rId3"/>
              </a:rPr>
              <a:t>nicastro@iasfbo.inaf.it</a:t>
            </a:r>
            <a:endParaRPr lang="it-IT" sz="1600" i="1" dirty="0"/>
          </a:p>
        </p:txBody>
      </p:sp>
      <p:pic>
        <p:nvPicPr>
          <p:cNvPr id="4" name="Immagine 5" descr="icon_d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903" y="495565"/>
            <a:ext cx="806185" cy="80618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33236" y="2242977"/>
            <a:ext cx="7405418" cy="2557623"/>
          </a:xfrm>
        </p:spPr>
        <p:txBody>
          <a:bodyPr>
            <a:spAutoFit/>
          </a:bodyPr>
          <a:lstStyle/>
          <a:p>
            <a:r>
              <a:rPr lang="it-IT" dirty="0" smtClean="0"/>
              <a:t>Introduzione ai database relazionali</a:t>
            </a:r>
            <a:endParaRPr lang="it-IT" dirty="0"/>
          </a:p>
        </p:txBody>
      </p:sp>
      <p:sp>
        <p:nvSpPr>
          <p:cNvPr id="8" name="TextBox 7"/>
          <p:cNvSpPr txBox="1"/>
          <p:nvPr/>
        </p:nvSpPr>
        <p:spPr>
          <a:xfrm>
            <a:off x="481779" y="6084054"/>
            <a:ext cx="383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linkClick r:id="rId5"/>
              </a:rPr>
              <a:t>http://</a:t>
            </a:r>
            <a:r>
              <a:rPr lang="it-IT" dirty="0" err="1">
                <a:hlinkClick r:id="rId5"/>
              </a:rPr>
              <a:t>ross.iasfbo.inaf.it</a:t>
            </a:r>
            <a:r>
              <a:rPr lang="it-IT" dirty="0">
                <a:hlinkClick r:id="rId5"/>
              </a:rPr>
              <a:t>/</a:t>
            </a:r>
            <a:r>
              <a:rPr lang="it-IT" dirty="0" err="1">
                <a:hlinkClick r:id="rId5"/>
              </a:rPr>
              <a:t>opusfacere</a:t>
            </a:r>
            <a:r>
              <a:rPr lang="it-IT" dirty="0">
                <a:hlinkClick r:id="rId5"/>
              </a:rPr>
              <a:t>/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70900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Database: quando</a:t>
            </a:r>
            <a:endParaRPr lang="it-IT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28700" y="2286000"/>
          <a:ext cx="72009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3995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Database: come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28700" y="2286000"/>
          <a:ext cx="72009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94714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percona.com/blog/wp-content/uploads/2017/04/Open-Source-Word-Cloud-300x20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334" y="365760"/>
            <a:ext cx="28575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5954142"/>
              </p:ext>
            </p:extLst>
          </p:nvPr>
        </p:nvGraphicFramePr>
        <p:xfrm>
          <a:off x="1338031" y="1828800"/>
          <a:ext cx="644683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2065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Database: quale</a:t>
            </a:r>
            <a:endParaRPr lang="it-IT" sz="4000" dirty="0"/>
          </a:p>
        </p:txBody>
      </p:sp>
      <p:sp>
        <p:nvSpPr>
          <p:cNvPr id="7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/>
          <a:srcRect l="13968" t="189" r="15089"/>
          <a:stretch/>
        </p:blipFill>
        <p:spPr>
          <a:xfrm>
            <a:off x="543517" y="2941585"/>
            <a:ext cx="1733931" cy="125562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5971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67200"/>
            <a:ext cx="7200900" cy="640175"/>
          </a:xfrm>
        </p:spPr>
        <p:txBody>
          <a:bodyPr>
            <a:spAutoFit/>
          </a:bodyPr>
          <a:lstStyle/>
          <a:p>
            <a:r>
              <a:rPr lang="it-IT" sz="4000" dirty="0" smtClean="0"/>
              <a:t>Proposte di utilizzo</a:t>
            </a:r>
            <a:endParaRPr lang="it-IT" sz="4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1784062"/>
              </p:ext>
            </p:extLst>
          </p:nvPr>
        </p:nvGraphicFramePr>
        <p:xfrm>
          <a:off x="946150" y="1828800"/>
          <a:ext cx="644683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26628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Dati: cosa sono</a:t>
            </a:r>
            <a:endParaRPr lang="it-IT" sz="4000" dirty="0"/>
          </a:p>
        </p:txBody>
      </p:sp>
      <p:sp>
        <p:nvSpPr>
          <p:cNvPr id="7" name="Content Placeholder 3"/>
          <p:cNvSpPr>
            <a:spLocks noGrp="1"/>
          </p:cNvSpPr>
          <p:nvPr>
            <p:ph idx="1"/>
          </p:nvPr>
        </p:nvSpPr>
        <p:spPr>
          <a:xfrm>
            <a:off x="432000" y="3430217"/>
            <a:ext cx="8460000" cy="1495794"/>
          </a:xfrm>
          <a:ln w="12700">
            <a:solidFill>
              <a:srgbClr val="93A29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indent="0" algn="just">
              <a:buNone/>
            </a:pPr>
            <a:r>
              <a:rPr lang="it-IT" sz="2400" dirty="0" smtClean="0"/>
              <a:t>Un </a:t>
            </a:r>
            <a:r>
              <a:rPr lang="it-IT" sz="2400" b="1" dirty="0" smtClean="0">
                <a:solidFill>
                  <a:srgbClr val="FF0000"/>
                </a:solidFill>
              </a:rPr>
              <a:t>Sistema Informativo </a:t>
            </a:r>
            <a:r>
              <a:rPr lang="it-IT" sz="2400" dirty="0" smtClean="0"/>
              <a:t>(</a:t>
            </a:r>
            <a:r>
              <a:rPr lang="it-IT" sz="2400" b="1" dirty="0" smtClean="0"/>
              <a:t>SI</a:t>
            </a:r>
            <a:r>
              <a:rPr lang="it-IT" sz="2400" dirty="0" smtClean="0"/>
              <a:t>) è una componente di un’organizzazione* il cui scopo è quello di </a:t>
            </a:r>
            <a:r>
              <a:rPr lang="it-IT" sz="2400" b="1" dirty="0" smtClean="0"/>
              <a:t>gestire le informazioni </a:t>
            </a:r>
            <a:r>
              <a:rPr lang="it-IT" sz="2400" dirty="0" smtClean="0"/>
              <a:t>utili ad i fini dell’organizzazione stessa.</a:t>
            </a:r>
          </a:p>
        </p:txBody>
      </p:sp>
      <p:sp>
        <p:nvSpPr>
          <p:cNvPr id="14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0000" y="1339169"/>
            <a:ext cx="82800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b="1" dirty="0" smtClean="0">
                <a:solidFill>
                  <a:srgbClr val="000000"/>
                </a:solidFill>
              </a:rPr>
              <a:t>Informazione</a:t>
            </a:r>
            <a:r>
              <a:rPr lang="it-IT" sz="2400" dirty="0" smtClean="0">
                <a:solidFill>
                  <a:srgbClr val="000000"/>
                </a:solidFill>
              </a:rPr>
              <a:t>: notizia, o elemento che consente di avere conoscenza più o meno esatta di fatti, situazioni e modi d’essere.</a:t>
            </a:r>
          </a:p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b="1" dirty="0" smtClean="0">
                <a:solidFill>
                  <a:srgbClr val="000000"/>
                </a:solidFill>
              </a:rPr>
              <a:t>Dato</a:t>
            </a:r>
            <a:r>
              <a:rPr lang="it-IT" sz="2400" dirty="0" smtClean="0">
                <a:solidFill>
                  <a:srgbClr val="000000"/>
                </a:solidFill>
              </a:rPr>
              <a:t>: elementi di informazione costituiti da simboli </a:t>
            </a:r>
            <a:r>
              <a:rPr lang="it-IT" sz="2400" u="sng" dirty="0" smtClean="0">
                <a:solidFill>
                  <a:srgbClr val="000000"/>
                </a:solidFill>
              </a:rPr>
              <a:t>che devono essere elaborati</a:t>
            </a:r>
            <a:r>
              <a:rPr lang="it-IT" sz="2400" dirty="0" smtClean="0">
                <a:solidFill>
                  <a:srgbClr val="000000"/>
                </a:solidFill>
              </a:rPr>
              <a:t>.</a:t>
            </a:r>
            <a:endParaRPr lang="it-IT" sz="24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0000" y="6287289"/>
            <a:ext cx="4286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i="1" dirty="0" smtClean="0"/>
              <a:t>*</a:t>
            </a:r>
            <a:r>
              <a:rPr lang="it-IT" sz="1600" dirty="0" smtClean="0"/>
              <a:t> </a:t>
            </a:r>
            <a:r>
              <a:rPr lang="it-IT" sz="1600" dirty="0" smtClean="0">
                <a:sym typeface="Wingdings"/>
              </a:rPr>
              <a:t>Azienda, Ufficio, Ente</a:t>
            </a:r>
            <a:r>
              <a:rPr lang="it-IT" sz="1600" smtClean="0">
                <a:sym typeface="Wingdings"/>
              </a:rPr>
              <a:t>, Scuola, Università</a:t>
            </a:r>
            <a:r>
              <a:rPr lang="it-IT" sz="1600" dirty="0" smtClean="0">
                <a:sym typeface="Wingdings"/>
              </a:rPr>
              <a:t>, ecc.</a:t>
            </a:r>
            <a:endParaRPr lang="it-IT" sz="1600" dirty="0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32000" y="5209618"/>
            <a:ext cx="8460000" cy="794064"/>
          </a:xfrm>
          <a:prstGeom prst="rect">
            <a:avLst/>
          </a:prstGeom>
          <a:ln w="12700">
            <a:solidFill>
              <a:srgbClr val="93A29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400" dirty="0"/>
              <a:t>L’esistenza di un </a:t>
            </a:r>
            <a:r>
              <a:rPr lang="it-IT" sz="2400" b="1" dirty="0"/>
              <a:t>Sistema Informativo </a:t>
            </a:r>
            <a:r>
              <a:rPr lang="it-IT" sz="2400" dirty="0"/>
              <a:t>è indipendente dalla sua automatizzazione.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06505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20000"/>
          </a:xfrm>
        </p:spPr>
        <p:txBody>
          <a:bodyPr>
            <a:normAutofit/>
          </a:bodyPr>
          <a:lstStyle/>
          <a:p>
            <a:r>
              <a:rPr lang="it-IT" sz="4000" dirty="0" smtClean="0"/>
              <a:t>Sistema informativo</a:t>
            </a:r>
            <a:endParaRPr lang="it-IT" sz="4000" dirty="0"/>
          </a:p>
        </p:txBody>
      </p:sp>
      <p:sp>
        <p:nvSpPr>
          <p:cNvPr id="14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0000" y="1789434"/>
            <a:ext cx="8280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La porzione </a:t>
            </a:r>
            <a:r>
              <a:rPr lang="it-IT" sz="2400" b="1" dirty="0" smtClean="0">
                <a:solidFill>
                  <a:srgbClr val="C00000"/>
                </a:solidFill>
              </a:rPr>
              <a:t>automatizzata</a:t>
            </a:r>
            <a:r>
              <a:rPr lang="it-IT" sz="2400" dirty="0" smtClean="0"/>
              <a:t> di un sistema informativo prende il nome di </a:t>
            </a:r>
            <a:r>
              <a:rPr lang="it-IT" sz="2400" b="1" dirty="0" smtClean="0"/>
              <a:t>Sistema Informatico</a:t>
            </a:r>
            <a:r>
              <a:rPr lang="it-IT" sz="2400" dirty="0" smtClean="0"/>
              <a:t>.</a:t>
            </a:r>
          </a:p>
          <a:p>
            <a:pPr marL="342000" indent="-342000">
              <a:spcBef>
                <a:spcPts val="1000"/>
              </a:spcBef>
              <a:spcAft>
                <a:spcPts val="200"/>
              </a:spcAft>
            </a:pPr>
            <a:endParaRPr lang="it-IT" sz="2400" dirty="0" smtClean="0"/>
          </a:p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All’interno di un sistema informatico, le informazioni sono rappresentate da </a:t>
            </a:r>
            <a:r>
              <a:rPr lang="it-IT" sz="2400" b="1" dirty="0" smtClean="0"/>
              <a:t>dati</a:t>
            </a:r>
            <a:r>
              <a:rPr lang="it-IT" sz="2400" dirty="0" smtClean="0"/>
              <a:t> …</a:t>
            </a:r>
            <a:endParaRPr lang="it-IT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900113" y="4473058"/>
            <a:ext cx="7345362" cy="1836163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SISTEMA</a:t>
            </a:r>
            <a:endParaRPr lang="it-IT" dirty="0"/>
          </a:p>
        </p:txBody>
      </p:sp>
      <p:sp>
        <p:nvSpPr>
          <p:cNvPr id="19" name="Rounded Rectangle 18"/>
          <p:cNvSpPr/>
          <p:nvPr/>
        </p:nvSpPr>
        <p:spPr>
          <a:xfrm>
            <a:off x="1219922" y="4946038"/>
            <a:ext cx="6705745" cy="12215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337712" y="4493872"/>
            <a:ext cx="2470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SISTEMA INFORMATIVO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343547" y="4980820"/>
            <a:ext cx="2458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SISTEMA INFORMATICO</a:t>
            </a:r>
            <a:endParaRPr lang="en-US" b="1" dirty="0"/>
          </a:p>
        </p:txBody>
      </p:sp>
      <p:sp>
        <p:nvSpPr>
          <p:cNvPr id="22" name="Rounded Rectangle 21"/>
          <p:cNvSpPr/>
          <p:nvPr/>
        </p:nvSpPr>
        <p:spPr>
          <a:xfrm>
            <a:off x="3282039" y="5481902"/>
            <a:ext cx="2581510" cy="46734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72000" bIns="72000" rtlCol="0" anchor="ctr">
            <a:spAutoFit/>
          </a:bodyPr>
          <a:lstStyle/>
          <a:p>
            <a:pPr algn="ctr"/>
            <a:r>
              <a:rPr lang="en-US" b="1" dirty="0" smtClean="0"/>
              <a:t>DATI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37946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Dati: gestione</a:t>
            </a:r>
            <a:endParaRPr lang="it-I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4982834"/>
            <a:ext cx="8139646" cy="962699"/>
          </a:xfr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C</a:t>
            </a:r>
            <a:r>
              <a:rPr lang="it-IT" sz="2400" b="1" dirty="0" smtClean="0"/>
              <a:t>onvenzionale</a:t>
            </a:r>
            <a:r>
              <a:rPr lang="it-IT" sz="2400" dirty="0" smtClean="0"/>
              <a:t> (basato su </a:t>
            </a:r>
            <a:r>
              <a:rPr lang="it-IT" sz="2400" i="1" dirty="0" err="1" smtClean="0"/>
              <a:t>files</a:t>
            </a:r>
            <a:r>
              <a:rPr lang="it-IT" sz="2400" dirty="0" smtClean="0"/>
              <a:t>)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r>
              <a:rPr lang="it-IT" sz="2400" dirty="0" smtClean="0"/>
              <a:t>S</a:t>
            </a:r>
            <a:r>
              <a:rPr lang="it-IT" sz="2400" b="1" dirty="0" smtClean="0"/>
              <a:t>trutturato</a:t>
            </a:r>
            <a:r>
              <a:rPr lang="it-IT" sz="2400" dirty="0" smtClean="0"/>
              <a:t> (basato su software di gestione dei dati)</a:t>
            </a:r>
            <a:endParaRPr lang="it-IT" sz="24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32000" y="1139796"/>
            <a:ext cx="8478409" cy="1044199"/>
          </a:xfrm>
          <a:prstGeom prst="rect">
            <a:avLst/>
          </a:prstGeom>
          <a:ln w="12700">
            <a:solidFill>
              <a:srgbClr val="93A29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Franklin Gothic Book" panose="020B0503020102020204" pitchFamily="34" charset="0"/>
              <a:buNone/>
            </a:pPr>
            <a:r>
              <a:rPr lang="it-IT" sz="2800" dirty="0" smtClean="0"/>
              <a:t>Gran parte dei sistemi informatici hanno necessità di gestire </a:t>
            </a:r>
            <a:r>
              <a:rPr lang="it-IT" sz="2800" b="1" dirty="0" smtClean="0"/>
              <a:t>dati in maniera persistente</a:t>
            </a:r>
            <a:r>
              <a:rPr lang="it-IT" sz="2800" dirty="0" smtClean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2000" y="2569738"/>
            <a:ext cx="8460000" cy="1569660"/>
          </a:xfrm>
          <a:prstGeom prst="rect">
            <a:avLst/>
          </a:prstGeom>
          <a:solidFill>
            <a:schemeClr val="bg1"/>
          </a:solidFill>
          <a:ln>
            <a:solidFill>
              <a:srgbClr val="93A299"/>
            </a:solidFill>
          </a:ln>
        </p:spPr>
        <p:txBody>
          <a:bodyPr wrap="square" rtlCol="0">
            <a:spAutoFit/>
          </a:bodyPr>
          <a:lstStyle/>
          <a:p>
            <a:endParaRPr lang="it-IT" sz="2400" b="1" dirty="0" smtClean="0"/>
          </a:p>
          <a:p>
            <a:r>
              <a:rPr lang="it-IT" sz="2400" b="1" dirty="0" smtClean="0"/>
              <a:t>Persistente</a:t>
            </a:r>
            <a:r>
              <a:rPr lang="it-IT" sz="2400" dirty="0" smtClean="0"/>
              <a:t> </a:t>
            </a:r>
            <a:r>
              <a:rPr lang="it-IT" sz="2400" dirty="0" smtClean="0">
                <a:sym typeface="Wingdings"/>
              </a:rPr>
              <a:t> Dati m</a:t>
            </a:r>
            <a:r>
              <a:rPr lang="it-IT" sz="2400" dirty="0" smtClean="0"/>
              <a:t>emorizzati su</a:t>
            </a:r>
          </a:p>
          <a:p>
            <a:r>
              <a:rPr lang="it-IT" sz="2400" dirty="0" smtClean="0"/>
              <a:t>				 memoria secondaria</a:t>
            </a:r>
          </a:p>
          <a:p>
            <a:endParaRPr lang="it-IT" sz="2400" dirty="0"/>
          </a:p>
        </p:txBody>
      </p:sp>
      <p:pic>
        <p:nvPicPr>
          <p:cNvPr id="7" name="Picture 6" descr="hard_disk_driv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635" y="2654534"/>
            <a:ext cx="1638378" cy="14000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2194" y="4450090"/>
            <a:ext cx="2212080" cy="338554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APPROCCI di GESTIONE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48087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Dati: gestione con file</a:t>
            </a:r>
            <a:endParaRPr lang="it-I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2363275"/>
            <a:ext cx="8280000" cy="2246769"/>
          </a:xfr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r>
              <a:rPr lang="it-IT" sz="2400" dirty="0" smtClean="0"/>
              <a:t>Nessuna chiara distinzione tra </a:t>
            </a:r>
            <a:r>
              <a:rPr lang="it-IT" sz="2400" b="1" dirty="0" smtClean="0"/>
              <a:t>dati ed applicazioni</a:t>
            </a:r>
            <a:r>
              <a:rPr lang="it-IT" sz="2400" dirty="0" smtClean="0"/>
              <a:t>.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r>
              <a:rPr lang="it-IT" sz="2400" dirty="0" smtClean="0"/>
              <a:t>L’applicazione contiene al suo interno la </a:t>
            </a:r>
            <a:r>
              <a:rPr lang="it-IT" sz="2400" b="1" dirty="0" smtClean="0"/>
              <a:t>logica di gestione e memorizzazione</a:t>
            </a:r>
            <a:r>
              <a:rPr lang="it-IT" sz="2400" dirty="0" smtClean="0"/>
              <a:t> dei dati stessi (es. formato dei dati).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r>
              <a:rPr lang="it-IT" sz="2400" dirty="0" smtClean="0"/>
              <a:t>Il </a:t>
            </a:r>
            <a:r>
              <a:rPr lang="it-IT" sz="2400" b="1" dirty="0" smtClean="0"/>
              <a:t>Sistema Operativo</a:t>
            </a:r>
            <a:r>
              <a:rPr lang="it-IT" sz="2400" dirty="0" smtClean="0"/>
              <a:t> offre le primitive di base per l’accesso ai </a:t>
            </a:r>
            <a:r>
              <a:rPr lang="it-IT" sz="2400" dirty="0" err="1" smtClean="0"/>
              <a:t>files</a:t>
            </a:r>
            <a:r>
              <a:rPr lang="it-IT" sz="2400" dirty="0" smtClean="0"/>
              <a:t> ed i meccanismi di sicurezza del </a:t>
            </a:r>
            <a:r>
              <a:rPr lang="it-IT" sz="2400" b="1" dirty="0" smtClean="0"/>
              <a:t>file-</a:t>
            </a:r>
            <a:r>
              <a:rPr lang="it-IT" sz="2400" b="1" dirty="0" err="1" smtClean="0"/>
              <a:t>system</a:t>
            </a:r>
            <a:r>
              <a:rPr lang="it-IT" sz="2400" dirty="0" smtClean="0"/>
              <a:t>.</a:t>
            </a:r>
            <a:endParaRPr lang="it-IT" sz="24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32000" y="1139796"/>
            <a:ext cx="8478409" cy="1044199"/>
          </a:xfrm>
          <a:prstGeom prst="rect">
            <a:avLst/>
          </a:prstGeom>
          <a:ln w="12700">
            <a:solidFill>
              <a:srgbClr val="93A29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Franklin Gothic Book" panose="020B0503020102020204" pitchFamily="34" charset="0"/>
              <a:buNone/>
            </a:pPr>
            <a:r>
              <a:rPr lang="it-IT" sz="2800" dirty="0" smtClean="0"/>
              <a:t>Gran parte dei sistemi informatici hanno necessità di gestire </a:t>
            </a:r>
            <a:r>
              <a:rPr lang="it-IT" sz="2800" b="1" dirty="0" smtClean="0"/>
              <a:t>dati in maniera persistente</a:t>
            </a:r>
            <a:r>
              <a:rPr lang="it-IT" sz="2800" dirty="0" smtClean="0"/>
              <a:t>.</a:t>
            </a:r>
          </a:p>
        </p:txBody>
      </p:sp>
      <p:pic>
        <p:nvPicPr>
          <p:cNvPr id="9" name="Picture 8" descr="Angelo_Gemmi_sprockets.p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187" y="5620918"/>
            <a:ext cx="689216" cy="684908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1062642" y="5178191"/>
            <a:ext cx="1284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APPLICAZIONE</a:t>
            </a:r>
            <a:endParaRPr lang="en-US" sz="1400" b="1" dirty="0"/>
          </a:p>
        </p:txBody>
      </p:sp>
      <p:pic>
        <p:nvPicPr>
          <p:cNvPr id="11" name="Picture 10" descr="Files.png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128" y="5300774"/>
            <a:ext cx="986745" cy="11507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73929" y="4958272"/>
            <a:ext cx="609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FILES</a:t>
            </a:r>
            <a:endParaRPr lang="en-US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807774" y="5103999"/>
            <a:ext cx="35467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 smtClean="0"/>
              <a:t>Operazioni di </a:t>
            </a:r>
            <a:r>
              <a:rPr lang="it-IT" sz="2000" b="1" dirty="0" smtClean="0"/>
              <a:t>Lettura/Scrittura</a:t>
            </a:r>
            <a:r>
              <a:rPr lang="it-IT" sz="2000" dirty="0" smtClean="0"/>
              <a:t> </a:t>
            </a:r>
          </a:p>
          <a:p>
            <a:pPr algn="ctr"/>
            <a:r>
              <a:rPr lang="it-IT" sz="2000" dirty="0" smtClean="0"/>
              <a:t>su file mediante supporto del </a:t>
            </a:r>
          </a:p>
          <a:p>
            <a:pPr algn="ctr"/>
            <a:r>
              <a:rPr lang="it-IT" sz="2000" dirty="0" smtClean="0"/>
              <a:t>Sistema Operativo</a:t>
            </a:r>
            <a:endParaRPr lang="it-IT" sz="2000" dirty="0"/>
          </a:p>
        </p:txBody>
      </p:sp>
      <p:sp>
        <p:nvSpPr>
          <p:cNvPr id="23" name="Left-Right Arrow 22"/>
          <p:cNvSpPr/>
          <p:nvPr/>
        </p:nvSpPr>
        <p:spPr>
          <a:xfrm>
            <a:off x="2236339" y="6091257"/>
            <a:ext cx="4620160" cy="326935"/>
          </a:xfrm>
          <a:prstGeom prst="leftRightArrow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873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Dati: gestione con file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6000" y="2489379"/>
            <a:ext cx="828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Qualche esempio “estremo” (non aggiornato):</a:t>
            </a:r>
          </a:p>
          <a:p>
            <a:endParaRPr lang="it-IT" sz="2400" dirty="0" smtClean="0"/>
          </a:p>
          <a:p>
            <a:r>
              <a:rPr lang="it-IT" sz="2400" dirty="0" smtClean="0"/>
              <a:t>		</a:t>
            </a:r>
            <a:r>
              <a:rPr lang="it-IT" sz="2400" dirty="0"/>
              <a:t>	</a:t>
            </a:r>
            <a:r>
              <a:rPr lang="it-IT" sz="2400" dirty="0" smtClean="0"/>
              <a:t>Oltre </a:t>
            </a:r>
            <a:r>
              <a:rPr lang="it-IT" sz="2400" dirty="0"/>
              <a:t>42 </a:t>
            </a:r>
            <a:r>
              <a:rPr lang="it-IT" sz="2400" dirty="0" err="1"/>
              <a:t>Terabyte</a:t>
            </a:r>
            <a:r>
              <a:rPr lang="it-IT" sz="2400" dirty="0"/>
              <a:t> di </a:t>
            </a:r>
            <a:r>
              <a:rPr lang="it-IT" sz="2400" dirty="0" smtClean="0"/>
              <a:t>dati</a:t>
            </a:r>
          </a:p>
          <a:p>
            <a:r>
              <a:rPr lang="it-IT" sz="2400" dirty="0" smtClean="0"/>
              <a:t>		</a:t>
            </a:r>
            <a:r>
              <a:rPr lang="it-IT" sz="2400" dirty="0"/>
              <a:t>	</a:t>
            </a:r>
            <a:r>
              <a:rPr lang="it-IT" sz="2400" dirty="0" smtClean="0"/>
              <a:t>59 </a:t>
            </a:r>
            <a:r>
              <a:rPr lang="it-IT" sz="2400" dirty="0"/>
              <a:t>Milioni di clienti </a:t>
            </a:r>
            <a:r>
              <a:rPr lang="it-IT" sz="2400" dirty="0" smtClean="0"/>
              <a:t>iscritti</a:t>
            </a:r>
          </a:p>
          <a:p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			323 </a:t>
            </a:r>
            <a:r>
              <a:rPr lang="it-IT" sz="2400" dirty="0" err="1" smtClean="0"/>
              <a:t>Terabyte</a:t>
            </a:r>
            <a:r>
              <a:rPr lang="it-IT" sz="2400" dirty="0" smtClean="0"/>
              <a:t> di dati</a:t>
            </a:r>
          </a:p>
          <a:p>
            <a:r>
              <a:rPr lang="it-IT" sz="2400" dirty="0" smtClean="0"/>
              <a:t>			1.9 trilioni di record relativi a chiamate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6209" y="1260000"/>
            <a:ext cx="6626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PROBLEMA 1: Gestione di </a:t>
            </a:r>
            <a:r>
              <a:rPr lang="it-IT" sz="2400" b="1" dirty="0" smtClean="0"/>
              <a:t>grandi quantità di dati</a:t>
            </a:r>
            <a:r>
              <a:rPr lang="it-IT" sz="2400" dirty="0" smtClean="0"/>
              <a:t>?</a:t>
            </a:r>
            <a:endParaRPr lang="it-IT" sz="2400" dirty="0"/>
          </a:p>
        </p:txBody>
      </p:sp>
      <p:pic>
        <p:nvPicPr>
          <p:cNvPr id="9" name="Picture 8" descr="AT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96" y="4695652"/>
            <a:ext cx="909055" cy="8326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01447" y="4282094"/>
            <a:ext cx="670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AT&amp;T</a:t>
            </a:r>
            <a:endParaRPr lang="en-US" b="1" dirty="0"/>
          </a:p>
        </p:txBody>
      </p:sp>
      <p:pic>
        <p:nvPicPr>
          <p:cNvPr id="11" name="Picture 10" descr="amazon-logo-300x3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11" y="3282671"/>
            <a:ext cx="792625" cy="7926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4679" y="2991947"/>
            <a:ext cx="9444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AMAZON</a:t>
            </a:r>
            <a:endParaRPr 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841398" y="6073248"/>
            <a:ext cx="5749203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2400" dirty="0" smtClean="0"/>
              <a:t>Ovvi problemi di </a:t>
            </a:r>
            <a:r>
              <a:rPr lang="it-IT" sz="2400" b="1" dirty="0" smtClean="0"/>
              <a:t>scalabilità</a:t>
            </a:r>
            <a:r>
              <a:rPr lang="it-IT" sz="2400" dirty="0" smtClean="0"/>
              <a:t> ed </a:t>
            </a:r>
            <a:r>
              <a:rPr lang="it-IT" sz="2400" b="1" dirty="0" smtClean="0"/>
              <a:t>efficienza</a:t>
            </a:r>
            <a:r>
              <a:rPr lang="it-IT" sz="2400" dirty="0" smtClean="0"/>
              <a:t> …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54247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Dati: gestione con file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an 6"/>
          <p:cNvSpPr/>
          <p:nvPr/>
        </p:nvSpPr>
        <p:spPr>
          <a:xfrm>
            <a:off x="3524346" y="4690268"/>
            <a:ext cx="914400" cy="87369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DATI</a:t>
            </a:r>
            <a:endParaRPr lang="it-IT" dirty="0"/>
          </a:p>
        </p:txBody>
      </p:sp>
      <p:sp>
        <p:nvSpPr>
          <p:cNvPr id="8" name="TextBox 7"/>
          <p:cNvSpPr txBox="1"/>
          <p:nvPr/>
        </p:nvSpPr>
        <p:spPr>
          <a:xfrm>
            <a:off x="648000" y="3526089"/>
            <a:ext cx="5161669" cy="40011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Es. Dati del personale strutturato universitario</a:t>
            </a:r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9" name="Picture 8" descr="johnny_automatic_transfer_cabinet.p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03" y="4516453"/>
            <a:ext cx="601751" cy="994630"/>
          </a:xfrm>
          <a:prstGeom prst="rect">
            <a:avLst/>
          </a:prstGeom>
        </p:spPr>
      </p:pic>
      <p:pic>
        <p:nvPicPr>
          <p:cNvPr id="10" name="Picture 9" descr="johnny_automatic_transfer_cabinet.p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840" y="4002774"/>
            <a:ext cx="601751" cy="994630"/>
          </a:xfrm>
          <a:prstGeom prst="rect">
            <a:avLst/>
          </a:prstGeom>
        </p:spPr>
      </p:pic>
      <p:pic>
        <p:nvPicPr>
          <p:cNvPr id="11" name="Picture 10" descr="johnny_automatic_transfer_cabinet.p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393" y="5057773"/>
            <a:ext cx="601751" cy="99463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1983638" y="4997404"/>
            <a:ext cx="136999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89616" y="5511083"/>
            <a:ext cx="9948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b="1" dirty="0" smtClean="0"/>
              <a:t>UFFICIO</a:t>
            </a:r>
          </a:p>
          <a:p>
            <a:pPr algn="ctr"/>
            <a:r>
              <a:rPr lang="it-IT" sz="1600" b="1" dirty="0" smtClean="0"/>
              <a:t>STIPENDI</a:t>
            </a:r>
            <a:endParaRPr lang="it-IT" sz="1600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4580919" y="5329780"/>
            <a:ext cx="781228" cy="1582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580919" y="4516454"/>
            <a:ext cx="1856839" cy="4809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23553" y="5467627"/>
            <a:ext cx="12843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b="1" dirty="0" smtClean="0"/>
              <a:t>SEGRETERIE</a:t>
            </a:r>
          </a:p>
          <a:p>
            <a:pPr algn="ctr"/>
            <a:r>
              <a:rPr lang="it-IT" sz="1600" b="1" dirty="0" smtClean="0"/>
              <a:t>DIDATTICHE</a:t>
            </a:r>
            <a:endParaRPr lang="it-IT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432459" y="4105492"/>
            <a:ext cx="1120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b="1" dirty="0" smtClean="0"/>
              <a:t>ANAGRAFE</a:t>
            </a:r>
          </a:p>
          <a:p>
            <a:pPr algn="ctr"/>
            <a:r>
              <a:rPr lang="it-IT" sz="1600" b="1" dirty="0" smtClean="0"/>
              <a:t>UNI.</a:t>
            </a:r>
            <a:endParaRPr lang="it-IT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771954" y="4583745"/>
            <a:ext cx="1556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Dati retribuzioni</a:t>
            </a:r>
            <a:endParaRPr lang="it-IT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3353632" y="5707406"/>
            <a:ext cx="2080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Dati corsi, esami, ecc.</a:t>
            </a:r>
            <a:endParaRPr lang="it-IT" sz="1600" dirty="0"/>
          </a:p>
        </p:txBody>
      </p:sp>
      <p:sp>
        <p:nvSpPr>
          <p:cNvPr id="20" name="TextBox 19"/>
          <p:cNvSpPr txBox="1"/>
          <p:nvPr/>
        </p:nvSpPr>
        <p:spPr>
          <a:xfrm rot="20759559">
            <a:off x="4703344" y="4423827"/>
            <a:ext cx="14841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Dati anagrafici</a:t>
            </a:r>
            <a:endParaRPr lang="it-IT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540000" y="2258964"/>
            <a:ext cx="828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In molti scenari pratici, i dati devono essere a disposizione di una moltitudine di utenti/applicazioni per accessi concorrenti.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11</a:t>
            </a:fld>
            <a:endParaRPr lang="it-IT"/>
          </a:p>
        </p:txBody>
      </p:sp>
      <p:sp>
        <p:nvSpPr>
          <p:cNvPr id="22" name="TextBox 21"/>
          <p:cNvSpPr txBox="1"/>
          <p:nvPr/>
        </p:nvSpPr>
        <p:spPr>
          <a:xfrm>
            <a:off x="1201084" y="1260000"/>
            <a:ext cx="7034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PROBLEMA 2: </a:t>
            </a:r>
            <a:r>
              <a:rPr lang="it-IT" sz="2400" b="1" dirty="0" smtClean="0"/>
              <a:t>Condivisione</a:t>
            </a:r>
            <a:r>
              <a:rPr lang="it-IT" sz="2400" dirty="0" smtClean="0"/>
              <a:t> ed </a:t>
            </a:r>
            <a:r>
              <a:rPr lang="it-IT" sz="2400" b="1" dirty="0" smtClean="0"/>
              <a:t>accesso</a:t>
            </a:r>
            <a:r>
              <a:rPr lang="it-IT" sz="2400" dirty="0" smtClean="0"/>
              <a:t> concorrente?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0578777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Dati: gestione con file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000" y="2809435"/>
            <a:ext cx="8279909" cy="29854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Accesso a file condivisi avviene attraverso le politiche di accesso del file-</a:t>
            </a:r>
            <a:r>
              <a:rPr lang="it-IT" sz="2400" dirty="0" err="1" smtClean="0"/>
              <a:t>system</a:t>
            </a:r>
            <a:r>
              <a:rPr lang="it-IT" sz="2400" dirty="0" smtClean="0"/>
              <a:t> </a:t>
            </a:r>
            <a:r>
              <a:rPr lang="it-IT" sz="2400" dirty="0" smtClean="0">
                <a:sym typeface="Wingdings"/>
              </a:rPr>
              <a:t> Lock a livello di file, </a:t>
            </a:r>
            <a:r>
              <a:rPr lang="it-IT" sz="2400" b="1" dirty="0" smtClean="0">
                <a:sym typeface="Wingdings"/>
              </a:rPr>
              <a:t>bassa granularità di concorrenza</a:t>
            </a:r>
            <a:r>
              <a:rPr lang="it-IT" sz="2400" dirty="0" smtClean="0">
                <a:sym typeface="Wingdings"/>
              </a:rPr>
              <a:t>, prestazioni limitate!</a:t>
            </a:r>
            <a:endParaRPr lang="it-IT" sz="800" dirty="0" smtClean="0"/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Applicazioni diverse devono conoscere l’esatta collocazione e formato dei dati </a:t>
            </a:r>
            <a:r>
              <a:rPr lang="it-IT" sz="2400" dirty="0" smtClean="0">
                <a:sym typeface="Wingdings"/>
              </a:rPr>
              <a:t> </a:t>
            </a:r>
            <a:r>
              <a:rPr lang="it-IT" sz="2400" b="1" dirty="0" smtClean="0">
                <a:sym typeface="Wingdings"/>
              </a:rPr>
              <a:t>Aggiornamento del formato dei dati</a:t>
            </a:r>
            <a:r>
              <a:rPr lang="it-IT" sz="2400" dirty="0" smtClean="0">
                <a:sym typeface="Wingdings"/>
              </a:rPr>
              <a:t>?</a:t>
            </a:r>
            <a:endParaRPr lang="it-IT" sz="800" dirty="0" smtClean="0">
              <a:sym typeface="Wingdings"/>
            </a:endParaRP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>
                <a:sym typeface="Wingdings"/>
              </a:rPr>
              <a:t>In alternativa: </a:t>
            </a:r>
            <a:r>
              <a:rPr lang="it-IT" sz="2400" u="sng" dirty="0" smtClean="0">
                <a:sym typeface="Wingdings"/>
              </a:rPr>
              <a:t>replica dei dati</a:t>
            </a:r>
            <a:r>
              <a:rPr lang="it-IT" sz="2400" dirty="0" smtClean="0">
                <a:sym typeface="Wingdings"/>
              </a:rPr>
              <a:t> presso i vari sistemi/utenti che ne fanno utilizzo  </a:t>
            </a:r>
            <a:r>
              <a:rPr lang="it-IT" sz="2400" b="1" dirty="0" smtClean="0">
                <a:sym typeface="Wingdings"/>
              </a:rPr>
              <a:t>Consistenza delle repliche</a:t>
            </a:r>
            <a:r>
              <a:rPr lang="it-IT" sz="2400" dirty="0" smtClean="0">
                <a:sym typeface="Wingdings"/>
              </a:rPr>
              <a:t>?</a:t>
            </a:r>
            <a:endParaRPr lang="it-IT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201084" y="1260000"/>
            <a:ext cx="7034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PROBLEMA 2: </a:t>
            </a:r>
            <a:r>
              <a:rPr lang="it-IT" sz="2400" b="1" dirty="0" smtClean="0"/>
              <a:t>Condivisione</a:t>
            </a:r>
            <a:r>
              <a:rPr lang="it-IT" sz="2400" dirty="0" smtClean="0"/>
              <a:t> ed </a:t>
            </a:r>
            <a:r>
              <a:rPr lang="it-IT" sz="2400" b="1" dirty="0" smtClean="0"/>
              <a:t>accesso</a:t>
            </a:r>
            <a:r>
              <a:rPr lang="it-IT" sz="2400" dirty="0" smtClean="0"/>
              <a:t> concorrente?</a:t>
            </a:r>
            <a:endParaRPr lang="it-IT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946970" y="2372317"/>
            <a:ext cx="1357038" cy="369332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LIMITAZIONI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2882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0000" y="5497088"/>
            <a:ext cx="7134015" cy="48124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Dati: gestione</a:t>
            </a:r>
            <a:endParaRPr lang="it-IT" sz="4000" dirty="0"/>
          </a:p>
        </p:txBody>
      </p:sp>
      <p:sp>
        <p:nvSpPr>
          <p:cNvPr id="15" name="Content Placeholder 3"/>
          <p:cNvSpPr txBox="1">
            <a:spLocks/>
          </p:cNvSpPr>
          <p:nvPr/>
        </p:nvSpPr>
        <p:spPr>
          <a:xfrm>
            <a:off x="432000" y="1139796"/>
            <a:ext cx="8478409" cy="1044199"/>
          </a:xfrm>
          <a:prstGeom prst="rect">
            <a:avLst/>
          </a:prstGeom>
          <a:ln w="12700">
            <a:solidFill>
              <a:srgbClr val="93A29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Franklin Gothic Book" panose="020B0503020102020204" pitchFamily="34" charset="0"/>
              <a:buNone/>
            </a:pPr>
            <a:r>
              <a:rPr lang="it-IT" sz="2800" dirty="0" smtClean="0"/>
              <a:t>Gran parte dei sistemi informatici hanno necessità di gestire </a:t>
            </a:r>
            <a:r>
              <a:rPr lang="it-IT" sz="2800" b="1" dirty="0" smtClean="0"/>
              <a:t>dati in maniera persistente</a:t>
            </a:r>
            <a:r>
              <a:rPr lang="it-IT" sz="2800" dirty="0" smtClean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2000" y="2569738"/>
            <a:ext cx="8460000" cy="1569660"/>
          </a:xfrm>
          <a:prstGeom prst="rect">
            <a:avLst/>
          </a:prstGeom>
          <a:solidFill>
            <a:schemeClr val="bg1"/>
          </a:solidFill>
          <a:ln>
            <a:solidFill>
              <a:srgbClr val="93A299"/>
            </a:solidFill>
          </a:ln>
        </p:spPr>
        <p:txBody>
          <a:bodyPr wrap="square" rtlCol="0">
            <a:spAutoFit/>
          </a:bodyPr>
          <a:lstStyle/>
          <a:p>
            <a:endParaRPr lang="it-IT" sz="2400" b="1" dirty="0" smtClean="0"/>
          </a:p>
          <a:p>
            <a:r>
              <a:rPr lang="it-IT" sz="2400" b="1" dirty="0" smtClean="0"/>
              <a:t>Persistente</a:t>
            </a:r>
            <a:r>
              <a:rPr lang="it-IT" sz="2400" dirty="0" smtClean="0"/>
              <a:t> </a:t>
            </a:r>
            <a:r>
              <a:rPr lang="it-IT" sz="2400" dirty="0" smtClean="0">
                <a:sym typeface="Wingdings"/>
              </a:rPr>
              <a:t> Dati m</a:t>
            </a:r>
            <a:r>
              <a:rPr lang="it-IT" sz="2400" dirty="0" smtClean="0"/>
              <a:t>emorizzati su</a:t>
            </a:r>
          </a:p>
          <a:p>
            <a:r>
              <a:rPr lang="it-IT" sz="2400" dirty="0" smtClean="0"/>
              <a:t>				 memoria secondaria</a:t>
            </a:r>
          </a:p>
          <a:p>
            <a:endParaRPr lang="it-IT" sz="2400" dirty="0"/>
          </a:p>
        </p:txBody>
      </p:sp>
      <p:pic>
        <p:nvPicPr>
          <p:cNvPr id="17" name="Picture 16" descr="hard_disk_driv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635" y="2654534"/>
            <a:ext cx="1638378" cy="140006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72194" y="4450090"/>
            <a:ext cx="2212080" cy="338554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APPROCCI di GESTIONE</a:t>
            </a:r>
            <a:endParaRPr lang="en-US" sz="1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13</a:t>
            </a:fld>
            <a:endParaRPr lang="it-IT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40000" y="4982834"/>
            <a:ext cx="8139646" cy="96269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charset="2"/>
              <a:buChar char="Ø"/>
            </a:pPr>
            <a:r>
              <a:rPr lang="it-IT" sz="2400" smtClean="0"/>
              <a:t>C</a:t>
            </a:r>
            <a:r>
              <a:rPr lang="it-IT" sz="2400" b="1" smtClean="0"/>
              <a:t>onvenzionale</a:t>
            </a:r>
            <a:r>
              <a:rPr lang="it-IT" sz="2400" smtClean="0"/>
              <a:t> (basato su files)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r>
              <a:rPr lang="it-IT" sz="2400" smtClean="0"/>
              <a:t>S</a:t>
            </a:r>
            <a:r>
              <a:rPr lang="it-IT" sz="2400" b="1" smtClean="0"/>
              <a:t>trutturato</a:t>
            </a:r>
            <a:r>
              <a:rPr lang="it-IT" sz="2400" smtClean="0"/>
              <a:t> (basato su software di gestione dei dati)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3930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1297535"/>
          </a:xfrm>
        </p:spPr>
        <p:txBody>
          <a:bodyPr>
            <a:spAutoFit/>
          </a:bodyPr>
          <a:lstStyle/>
          <a:p>
            <a:r>
              <a:rPr lang="it-IT" dirty="0" smtClean="0"/>
              <a:t>Introduzione ai Database Management System (</a:t>
            </a:r>
            <a:r>
              <a:rPr lang="it-IT" dirty="0" smtClean="0">
                <a:solidFill>
                  <a:srgbClr val="C00000"/>
                </a:solidFill>
              </a:rPr>
              <a:t>DBMS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3447555"/>
            <a:ext cx="8280000" cy="2708434"/>
          </a:xfr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r>
              <a:rPr lang="it-IT" dirty="0" smtClean="0"/>
              <a:t>Creazione di una base di dati e memorizzazione su memoria secondaria 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r>
              <a:rPr lang="it-IT" dirty="0" smtClean="0"/>
              <a:t>Accesso in lettura/scrittura ad i dati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r>
              <a:rPr lang="it-IT" dirty="0" smtClean="0"/>
              <a:t>Condivisione di dati tra diversi utenti/applicazioni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r>
              <a:rPr lang="it-IT" dirty="0" smtClean="0"/>
              <a:t>Protezione dei dati da accessi non autorizzati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r>
              <a:rPr lang="it-IT" dirty="0" smtClean="0"/>
              <a:t>Reliability dei dati in caso di guasti (hardware/software)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2000" y="1619993"/>
            <a:ext cx="8460000" cy="1200328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solidFill>
                  <a:schemeClr val="tx1"/>
                </a:solidFill>
              </a:rPr>
              <a:t>Un </a:t>
            </a:r>
            <a:r>
              <a:rPr lang="it-IT" sz="2400" b="1" dirty="0" smtClean="0">
                <a:solidFill>
                  <a:srgbClr val="FF0000"/>
                </a:solidFill>
              </a:rPr>
              <a:t>DBMS</a:t>
            </a:r>
            <a:r>
              <a:rPr lang="it-IT" sz="2400" dirty="0" smtClean="0">
                <a:solidFill>
                  <a:schemeClr val="tx1"/>
                </a:solidFill>
              </a:rPr>
              <a:t> è un sistema software che è in grado di gestire collezioni di dati </a:t>
            </a:r>
            <a:r>
              <a:rPr lang="it-IT" sz="2400" i="1" dirty="0" smtClean="0">
                <a:solidFill>
                  <a:schemeClr val="tx1"/>
                </a:solidFill>
              </a:rPr>
              <a:t>grandi, condivise e persistenti, in maniera efficiente e sicura. 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7856" y="3004857"/>
            <a:ext cx="2661952" cy="369332"/>
          </a:xfrm>
          <a:prstGeom prst="rect">
            <a:avLst/>
          </a:prstGeom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(ALCUNE) FUNZIONALITA’:</a:t>
            </a:r>
            <a:endParaRPr lang="en-US" dirty="0"/>
          </a:p>
        </p:txBody>
      </p:sp>
      <p:sp>
        <p:nvSpPr>
          <p:cNvPr id="8" name="TextBox 6"/>
          <p:cNvSpPr txBox="1"/>
          <p:nvPr/>
        </p:nvSpPr>
        <p:spPr>
          <a:xfrm>
            <a:off x="432001" y="6123090"/>
            <a:ext cx="8460000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Un database è una collezione di dati gestita da un DBMS!</a:t>
            </a:r>
            <a:endParaRPr lang="it-IT" sz="24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91464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caratteristiche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9698" y="1220457"/>
            <a:ext cx="5713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Separazione </a:t>
            </a:r>
            <a:r>
              <a:rPr lang="it-IT" sz="2400" b="1" dirty="0" smtClean="0"/>
              <a:t>Dati</a:t>
            </a:r>
            <a:r>
              <a:rPr lang="it-IT" sz="2400" dirty="0" smtClean="0"/>
              <a:t> − </a:t>
            </a:r>
            <a:r>
              <a:rPr lang="it-IT" sz="2400" b="1" dirty="0" smtClean="0"/>
              <a:t>Applicazioni</a:t>
            </a:r>
            <a:r>
              <a:rPr lang="it-IT" sz="2400" dirty="0" smtClean="0"/>
              <a:t> con DBMS</a:t>
            </a:r>
            <a:endParaRPr lang="it-IT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40000" y="4111031"/>
            <a:ext cx="8280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Tramite i DBMS, è possibile implementare un </a:t>
            </a:r>
            <a:r>
              <a:rPr lang="it-IT" sz="2400" b="1" dirty="0" smtClean="0"/>
              <a:t>paradigma</a:t>
            </a:r>
            <a:r>
              <a:rPr lang="it-IT" sz="2400" dirty="0" smtClean="0"/>
              <a:t> di </a:t>
            </a:r>
            <a:r>
              <a:rPr lang="it-IT" sz="2400" b="1" dirty="0" smtClean="0"/>
              <a:t>separazione di dati ed applicazioni</a:t>
            </a:r>
            <a:r>
              <a:rPr lang="it-IT" sz="2400" dirty="0" smtClean="0"/>
              <a:t> …</a:t>
            </a: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Le applicazioni non necessitano di conoscere la struttura fisica dei dati (es. come e dove sono memorizzati su disco) ma </a:t>
            </a:r>
            <a:r>
              <a:rPr lang="it-IT" sz="2400" b="1" dirty="0" smtClean="0"/>
              <a:t>solo la struttura logica</a:t>
            </a:r>
            <a:r>
              <a:rPr lang="it-IT" sz="2400" dirty="0" smtClean="0"/>
              <a:t> (cosa rappresentano). </a:t>
            </a:r>
            <a:endParaRPr lang="it-IT" sz="2400" dirty="0"/>
          </a:p>
        </p:txBody>
      </p:sp>
      <p:pic>
        <p:nvPicPr>
          <p:cNvPr id="8" name="Picture 7" descr="Angelo_Gemmi_sprockets.p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21" y="2785509"/>
            <a:ext cx="689216" cy="684908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9" name="TextBox 8"/>
          <p:cNvSpPr txBox="1"/>
          <p:nvPr/>
        </p:nvSpPr>
        <p:spPr>
          <a:xfrm>
            <a:off x="754256" y="2376770"/>
            <a:ext cx="1598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APPLICAZIONE</a:t>
            </a:r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3853110" y="2392063"/>
            <a:ext cx="2012550" cy="145953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72453" y="1955344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DBMS</a:t>
            </a:r>
            <a:endParaRPr lang="en-US" b="1" dirty="0"/>
          </a:p>
        </p:txBody>
      </p:sp>
      <p:pic>
        <p:nvPicPr>
          <p:cNvPr id="12" name="Picture 11" descr="Files.png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743" y="2547997"/>
            <a:ext cx="986745" cy="115072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53922" y="2222881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FILES</a:t>
            </a:r>
            <a:endParaRPr lang="en-US" b="1" dirty="0"/>
          </a:p>
        </p:txBody>
      </p:sp>
      <p:sp>
        <p:nvSpPr>
          <p:cNvPr id="14" name="Can 13"/>
          <p:cNvSpPr/>
          <p:nvPr/>
        </p:nvSpPr>
        <p:spPr>
          <a:xfrm>
            <a:off x="4959924" y="2684547"/>
            <a:ext cx="542290" cy="68490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DB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257302" y="3111668"/>
            <a:ext cx="1438829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179560" y="3111668"/>
            <a:ext cx="1372053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71717" y="3255304"/>
            <a:ext cx="17487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 smtClean="0"/>
              <a:t>Accesso </a:t>
            </a:r>
            <a:r>
              <a:rPr lang="it-IT" sz="2000" dirty="0" smtClean="0">
                <a:solidFill>
                  <a:srgbClr val="C00000"/>
                </a:solidFill>
              </a:rPr>
              <a:t>Fisico</a:t>
            </a:r>
          </a:p>
          <a:p>
            <a:pPr algn="ctr"/>
            <a:r>
              <a:rPr lang="it-IT" sz="2000" dirty="0" smtClean="0"/>
              <a:t>ai dati</a:t>
            </a:r>
            <a:endParaRPr lang="it-IT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1969208" y="3228756"/>
            <a:ext cx="18256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 smtClean="0"/>
              <a:t>Accesso </a:t>
            </a:r>
            <a:r>
              <a:rPr lang="it-IT" sz="2000" dirty="0" smtClean="0">
                <a:solidFill>
                  <a:srgbClr val="C00000"/>
                </a:solidFill>
              </a:rPr>
              <a:t>Logico</a:t>
            </a:r>
          </a:p>
          <a:p>
            <a:pPr algn="ctr"/>
            <a:r>
              <a:rPr lang="it-IT" sz="2000" dirty="0" smtClean="0"/>
              <a:t>ai dati</a:t>
            </a:r>
            <a:endParaRPr lang="it-IT" sz="2000" dirty="0"/>
          </a:p>
        </p:txBody>
      </p:sp>
      <p:sp>
        <p:nvSpPr>
          <p:cNvPr id="19" name="Rectangle 18"/>
          <p:cNvSpPr/>
          <p:nvPr/>
        </p:nvSpPr>
        <p:spPr>
          <a:xfrm>
            <a:off x="4095713" y="2565791"/>
            <a:ext cx="524494" cy="2375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M1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4095713" y="2884317"/>
            <a:ext cx="524494" cy="2375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M2</a:t>
            </a:r>
            <a:endParaRPr lang="en-US" sz="1600" dirty="0"/>
          </a:p>
        </p:txBody>
      </p:sp>
      <p:sp>
        <p:nvSpPr>
          <p:cNvPr id="21" name="Rectangle 20"/>
          <p:cNvSpPr/>
          <p:nvPr/>
        </p:nvSpPr>
        <p:spPr>
          <a:xfrm>
            <a:off x="4095713" y="3202843"/>
            <a:ext cx="524494" cy="2375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M2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019252" y="3483596"/>
            <a:ext cx="1680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Moduli del DBMS</a:t>
            </a: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99829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caratteristiche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9698" y="1220457"/>
            <a:ext cx="5713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Separazione </a:t>
            </a:r>
            <a:r>
              <a:rPr lang="it-IT" sz="2400" b="1" dirty="0" smtClean="0"/>
              <a:t>Dati</a:t>
            </a:r>
            <a:r>
              <a:rPr lang="it-IT" sz="2400" dirty="0" smtClean="0"/>
              <a:t> − </a:t>
            </a:r>
            <a:r>
              <a:rPr lang="it-IT" sz="2400" b="1" dirty="0" smtClean="0"/>
              <a:t>Applicazioni</a:t>
            </a:r>
            <a:r>
              <a:rPr lang="it-IT" sz="2400" dirty="0" smtClean="0"/>
              <a:t> con DBMS</a:t>
            </a:r>
            <a:endParaRPr lang="it-IT" sz="2400" dirty="0"/>
          </a:p>
        </p:txBody>
      </p:sp>
      <p:pic>
        <p:nvPicPr>
          <p:cNvPr id="8" name="Picture 7" descr="Angelo_Gemmi_sprockets.p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55" y="2785509"/>
            <a:ext cx="689216" cy="684908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9" name="TextBox 8"/>
          <p:cNvSpPr txBox="1"/>
          <p:nvPr/>
        </p:nvSpPr>
        <p:spPr>
          <a:xfrm>
            <a:off x="610400" y="2376770"/>
            <a:ext cx="1284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APPLICAZIONE</a:t>
            </a:r>
            <a:endParaRPr lang="en-US" sz="14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3853110" y="2392063"/>
            <a:ext cx="2012550" cy="145953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72453" y="1955344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DBMS</a:t>
            </a:r>
            <a:endParaRPr lang="en-US" b="1" dirty="0"/>
          </a:p>
        </p:txBody>
      </p:sp>
      <p:pic>
        <p:nvPicPr>
          <p:cNvPr id="12" name="Picture 11" descr="Files.png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388" y="2547997"/>
            <a:ext cx="986745" cy="115072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69481" y="2222881"/>
            <a:ext cx="609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FILES</a:t>
            </a:r>
            <a:endParaRPr lang="en-US" sz="1400" b="1" dirty="0"/>
          </a:p>
        </p:txBody>
      </p:sp>
      <p:sp>
        <p:nvSpPr>
          <p:cNvPr id="14" name="Can 13"/>
          <p:cNvSpPr/>
          <p:nvPr/>
        </p:nvSpPr>
        <p:spPr>
          <a:xfrm>
            <a:off x="4959924" y="2684547"/>
            <a:ext cx="542290" cy="68490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DB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46285" y="3111668"/>
            <a:ext cx="1849846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2" idx="1"/>
          </p:cNvCxnSpPr>
          <p:nvPr/>
        </p:nvCxnSpPr>
        <p:spPr>
          <a:xfrm>
            <a:off x="6096688" y="3121829"/>
            <a:ext cx="1829700" cy="153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095713" y="2565791"/>
            <a:ext cx="524494" cy="2375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M1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4095713" y="2884317"/>
            <a:ext cx="524494" cy="2375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M2</a:t>
            </a:r>
            <a:endParaRPr lang="en-US" sz="1600" dirty="0"/>
          </a:p>
        </p:txBody>
      </p:sp>
      <p:sp>
        <p:nvSpPr>
          <p:cNvPr id="21" name="Rectangle 20"/>
          <p:cNvSpPr/>
          <p:nvPr/>
        </p:nvSpPr>
        <p:spPr>
          <a:xfrm>
            <a:off x="4095713" y="3202843"/>
            <a:ext cx="524494" cy="2375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M2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019252" y="3483596"/>
            <a:ext cx="1680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Moduli del DBMS</a:t>
            </a:r>
            <a:endParaRPr lang="en-US" sz="1600" dirty="0"/>
          </a:p>
        </p:txBody>
      </p:sp>
      <p:sp>
        <p:nvSpPr>
          <p:cNvPr id="23" name="Rectangular Callout 22"/>
          <p:cNvSpPr/>
          <p:nvPr/>
        </p:nvSpPr>
        <p:spPr>
          <a:xfrm>
            <a:off x="5705173" y="1870232"/>
            <a:ext cx="2153108" cy="1007526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Leggi il file </a:t>
            </a:r>
            <a:r>
              <a:rPr lang="it-IT" dirty="0" err="1" smtClean="0">
                <a:solidFill>
                  <a:schemeClr val="tx1"/>
                </a:solidFill>
              </a:rPr>
              <a:t>data.db</a:t>
            </a:r>
            <a:endParaRPr lang="it-IT" dirty="0" smtClean="0">
              <a:solidFill>
                <a:schemeClr val="tx1"/>
              </a:solidFill>
            </a:endParaRPr>
          </a:p>
          <a:p>
            <a:pPr algn="ctr"/>
            <a:r>
              <a:rPr lang="it-IT" dirty="0" smtClean="0">
                <a:solidFill>
                  <a:schemeClr val="tx1"/>
                </a:solidFill>
              </a:rPr>
              <a:t>dal byte </a:t>
            </a:r>
            <a:r>
              <a:rPr lang="it-IT" dirty="0" err="1" smtClean="0">
                <a:solidFill>
                  <a:schemeClr val="tx1"/>
                </a:solidFill>
              </a:rPr>
              <a:t>N</a:t>
            </a:r>
            <a:r>
              <a:rPr lang="it-IT" dirty="0" smtClean="0">
                <a:solidFill>
                  <a:schemeClr val="tx1"/>
                </a:solidFill>
              </a:rPr>
              <a:t> al byte </a:t>
            </a:r>
          </a:p>
          <a:p>
            <a:pPr algn="ctr"/>
            <a:r>
              <a:rPr lang="it-IT" dirty="0" smtClean="0">
                <a:solidFill>
                  <a:schemeClr val="tx1"/>
                </a:solidFill>
              </a:rPr>
              <a:t>N+2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4" name="Rectangular Callout 23"/>
          <p:cNvSpPr/>
          <p:nvPr/>
        </p:nvSpPr>
        <p:spPr>
          <a:xfrm>
            <a:off x="1846285" y="1842196"/>
            <a:ext cx="2153108" cy="1007526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0000"/>
                </a:solidFill>
              </a:rPr>
              <a:t>“Dimmi il codice</a:t>
            </a:r>
          </a:p>
          <a:p>
            <a:pPr algn="ctr"/>
            <a:r>
              <a:rPr lang="it-IT" dirty="0" smtClean="0">
                <a:solidFill>
                  <a:srgbClr val="000000"/>
                </a:solidFill>
              </a:rPr>
              <a:t>del corso tenuto</a:t>
            </a:r>
          </a:p>
          <a:p>
            <a:pPr algn="ctr"/>
            <a:r>
              <a:rPr lang="it-IT" dirty="0" smtClean="0">
                <a:solidFill>
                  <a:srgbClr val="000000"/>
                </a:solidFill>
              </a:rPr>
              <a:t>da Marco di Felice” </a:t>
            </a:r>
            <a:endParaRPr lang="it-IT" dirty="0">
              <a:solidFill>
                <a:srgbClr val="000000"/>
              </a:solidFill>
            </a:endParaRPr>
          </a:p>
        </p:txBody>
      </p:sp>
      <p:pic>
        <p:nvPicPr>
          <p:cNvPr id="25" name="Picture 24" descr="Angelo_Gemmi_sprockets.p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55" y="5055142"/>
            <a:ext cx="689216" cy="684908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6" name="TextBox 25"/>
          <p:cNvSpPr txBox="1"/>
          <p:nvPr/>
        </p:nvSpPr>
        <p:spPr>
          <a:xfrm>
            <a:off x="610400" y="5779457"/>
            <a:ext cx="1284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APPLICAZIONE</a:t>
            </a:r>
            <a:endParaRPr lang="en-US" sz="1400" b="1" dirty="0"/>
          </a:p>
        </p:txBody>
      </p:sp>
      <p:pic>
        <p:nvPicPr>
          <p:cNvPr id="27" name="Picture 26" descr="Files.png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94" y="4884821"/>
            <a:ext cx="986745" cy="115072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625541" y="6035544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FILES</a:t>
            </a:r>
            <a:endParaRPr lang="en-US" sz="1400" b="1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894726" y="5436114"/>
            <a:ext cx="2353183" cy="2406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0" name="Rectangular Callout 29"/>
          <p:cNvSpPr/>
          <p:nvPr/>
        </p:nvSpPr>
        <p:spPr>
          <a:xfrm>
            <a:off x="1894726" y="4219000"/>
            <a:ext cx="2153108" cy="1007526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Leggi il file </a:t>
            </a:r>
            <a:r>
              <a:rPr lang="it-IT" dirty="0" err="1" smtClean="0">
                <a:solidFill>
                  <a:schemeClr val="tx1"/>
                </a:solidFill>
              </a:rPr>
              <a:t>file.txt</a:t>
            </a:r>
            <a:endParaRPr lang="it-IT" dirty="0" smtClean="0">
              <a:solidFill>
                <a:schemeClr val="tx1"/>
              </a:solidFill>
            </a:endParaRPr>
          </a:p>
          <a:p>
            <a:pPr algn="ctr"/>
            <a:r>
              <a:rPr lang="it-IT" dirty="0" smtClean="0">
                <a:solidFill>
                  <a:schemeClr val="tx1"/>
                </a:solidFill>
              </a:rPr>
              <a:t>Dalla riga </a:t>
            </a:r>
            <a:r>
              <a:rPr lang="it-IT" dirty="0" err="1" smtClean="0">
                <a:solidFill>
                  <a:schemeClr val="tx1"/>
                </a:solidFill>
              </a:rPr>
              <a:t>N</a:t>
            </a:r>
            <a:r>
              <a:rPr lang="it-IT" dirty="0" smtClean="0">
                <a:solidFill>
                  <a:schemeClr val="tx1"/>
                </a:solidFill>
              </a:rPr>
              <a:t> alla riga N+1 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10184" y="5416885"/>
            <a:ext cx="2328319" cy="646331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APPROCCIO</a:t>
            </a:r>
          </a:p>
          <a:p>
            <a:pPr algn="ctr"/>
            <a:r>
              <a:rPr lang="en-US" b="1" dirty="0" smtClean="0"/>
              <a:t>CONVENZIONALE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411807" y="3760034"/>
            <a:ext cx="1757437" cy="646331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APPROCCIO</a:t>
            </a:r>
          </a:p>
          <a:p>
            <a:pPr algn="ctr"/>
            <a:r>
              <a:rPr lang="en-US" b="1" dirty="0" smtClean="0"/>
              <a:t>DBMS-BASED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2172697" y="3111668"/>
            <a:ext cx="1237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smtClean="0"/>
              <a:t>Linguaggio</a:t>
            </a:r>
          </a:p>
          <a:p>
            <a:pPr algn="ctr"/>
            <a:r>
              <a:rPr lang="it-IT" dirty="0" smtClean="0"/>
              <a:t>DDL/DML</a:t>
            </a:r>
            <a:endParaRPr lang="it-IT" dirty="0"/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4084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componenti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auto">
          <a:xfrm>
            <a:off x="1440328" y="5685328"/>
            <a:ext cx="1809694" cy="743449"/>
          </a:xfrm>
          <a:prstGeom prst="can">
            <a:avLst>
              <a:gd name="adj" fmla="val 25000"/>
            </a:avLst>
          </a:prstGeom>
          <a:gradFill>
            <a:gsLst>
              <a:gs pos="0">
                <a:schemeClr val="accent3"/>
              </a:gs>
              <a:gs pos="50000">
                <a:schemeClr val="accent3"/>
              </a:gs>
              <a:gs pos="100000">
                <a:schemeClr val="accent3"/>
              </a:gs>
            </a:gsLst>
          </a:gradFill>
          <a:ln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</a:rPr>
              <a:t>Memoria </a:t>
            </a:r>
          </a:p>
          <a:p>
            <a:pPr algn="ctr"/>
            <a:r>
              <a:rPr lang="it-IT" sz="1600" b="1" dirty="0" smtClean="0">
                <a:solidFill>
                  <a:schemeClr val="bg1"/>
                </a:solidFill>
              </a:rPr>
              <a:t>secondaria</a:t>
            </a:r>
            <a:endParaRPr lang="it-IT" sz="1600" b="1" dirty="0">
              <a:solidFill>
                <a:schemeClr val="bg1"/>
              </a:solidFill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950098" y="4944852"/>
            <a:ext cx="2790152" cy="539744"/>
          </a:xfrm>
          <a:prstGeom prst="rect">
            <a:avLst/>
          </a:prstGeom>
          <a:ln w="1905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it-IT" sz="1600" b="1" dirty="0" smtClean="0"/>
              <a:t>Gestore della </a:t>
            </a:r>
          </a:p>
          <a:p>
            <a:pPr algn="ctr"/>
            <a:r>
              <a:rPr lang="it-IT" sz="1600" b="1" dirty="0" smtClean="0"/>
              <a:t>memoria secondaria</a:t>
            </a:r>
            <a:endParaRPr lang="it-IT" sz="1600" b="1" dirty="0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950098" y="4067581"/>
            <a:ext cx="2790152" cy="539744"/>
          </a:xfrm>
          <a:prstGeom prst="rect">
            <a:avLst/>
          </a:prstGeom>
          <a:ln w="1905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it-IT" sz="1600" b="1" dirty="0" smtClean="0"/>
              <a:t>Gestore </a:t>
            </a:r>
          </a:p>
          <a:p>
            <a:pPr algn="ctr"/>
            <a:r>
              <a:rPr lang="it-IT" sz="1600" b="1" dirty="0" smtClean="0"/>
              <a:t>del buffer</a:t>
            </a:r>
            <a:endParaRPr lang="it-IT" sz="1600" b="1" dirty="0"/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950098" y="3191798"/>
            <a:ext cx="2790152" cy="539744"/>
          </a:xfrm>
          <a:prstGeom prst="rect">
            <a:avLst/>
          </a:prstGeom>
          <a:ln w="1905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it-IT" sz="1600" b="1" dirty="0" smtClean="0"/>
              <a:t>Gestore dei</a:t>
            </a:r>
          </a:p>
          <a:p>
            <a:pPr algn="ctr"/>
            <a:r>
              <a:rPr lang="it-IT" sz="1600" b="1" dirty="0" smtClean="0"/>
              <a:t>metodi d’accesso</a:t>
            </a:r>
            <a:endParaRPr lang="it-IT" sz="1600" b="1" dirty="0"/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685873" y="2381438"/>
            <a:ext cx="3316941" cy="539744"/>
          </a:xfrm>
          <a:prstGeom prst="rect">
            <a:avLst/>
          </a:prstGeom>
          <a:ln w="1905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it-IT" sz="1600" b="1" dirty="0" smtClean="0"/>
              <a:t>Gestore di </a:t>
            </a:r>
          </a:p>
          <a:p>
            <a:pPr algn="ctr"/>
            <a:r>
              <a:rPr lang="it-IT" sz="1600" b="1" dirty="0" smtClean="0"/>
              <a:t>Interrogazioni e aggiornamenti </a:t>
            </a:r>
            <a:endParaRPr lang="it-IT" sz="1600" b="1" dirty="0"/>
          </a:p>
        </p:txBody>
      </p:sp>
      <p:cxnSp>
        <p:nvCxnSpPr>
          <p:cNvPr id="23" name="AutoShape 9"/>
          <p:cNvCxnSpPr>
            <a:cxnSpLocks noChangeShapeType="1"/>
            <a:stCxn id="26" idx="2"/>
            <a:endCxn id="25" idx="0"/>
          </p:cNvCxnSpPr>
          <p:nvPr/>
        </p:nvCxnSpPr>
        <p:spPr bwMode="auto">
          <a:xfrm>
            <a:off x="2344343" y="2928617"/>
            <a:ext cx="1662" cy="255747"/>
          </a:xfrm>
          <a:prstGeom prst="straightConnector1">
            <a:avLst/>
          </a:prstGeom>
          <a:ln w="3810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AutoShape 10"/>
          <p:cNvCxnSpPr>
            <a:cxnSpLocks noChangeShapeType="1"/>
            <a:stCxn id="25" idx="2"/>
            <a:endCxn id="24" idx="0"/>
          </p:cNvCxnSpPr>
          <p:nvPr/>
        </p:nvCxnSpPr>
        <p:spPr bwMode="auto">
          <a:xfrm>
            <a:off x="2346005" y="3738977"/>
            <a:ext cx="0" cy="321170"/>
          </a:xfrm>
          <a:prstGeom prst="straightConnector1">
            <a:avLst/>
          </a:prstGeom>
          <a:ln w="3810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AutoShape 11"/>
          <p:cNvCxnSpPr>
            <a:cxnSpLocks noChangeShapeType="1"/>
            <a:stCxn id="24" idx="2"/>
            <a:endCxn id="23" idx="0"/>
          </p:cNvCxnSpPr>
          <p:nvPr/>
        </p:nvCxnSpPr>
        <p:spPr bwMode="auto">
          <a:xfrm>
            <a:off x="2346005" y="4614760"/>
            <a:ext cx="0" cy="322657"/>
          </a:xfrm>
          <a:prstGeom prst="straightConnector1">
            <a:avLst/>
          </a:prstGeom>
          <a:ln w="3810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AutoShape 12"/>
          <p:cNvCxnSpPr>
            <a:cxnSpLocks noChangeShapeType="1"/>
            <a:stCxn id="23" idx="2"/>
            <a:endCxn id="22" idx="1"/>
          </p:cNvCxnSpPr>
          <p:nvPr/>
        </p:nvCxnSpPr>
        <p:spPr bwMode="auto">
          <a:xfrm>
            <a:off x="2346005" y="5492031"/>
            <a:ext cx="0" cy="185862"/>
          </a:xfrm>
          <a:prstGeom prst="straightConnector1">
            <a:avLst/>
          </a:prstGeom>
          <a:ln w="3810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207615" y="2381438"/>
            <a:ext cx="2790152" cy="539744"/>
          </a:xfrm>
          <a:prstGeom prst="rect">
            <a:avLst/>
          </a:prstGeom>
          <a:ln w="1905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it-IT" sz="1600" b="1" dirty="0" smtClean="0"/>
              <a:t>Gestore delle </a:t>
            </a:r>
          </a:p>
          <a:p>
            <a:pPr algn="ctr"/>
            <a:r>
              <a:rPr lang="it-IT" sz="1600" b="1" dirty="0" smtClean="0"/>
              <a:t>transazioni</a:t>
            </a:r>
            <a:endParaRPr lang="it-IT" sz="1600" b="1" dirty="0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4454822" y="3190311"/>
            <a:ext cx="1808032" cy="539744"/>
          </a:xfrm>
          <a:prstGeom prst="rect">
            <a:avLst/>
          </a:prstGeom>
          <a:ln w="1905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it-IT" sz="1600" b="1" dirty="0" smtClean="0"/>
              <a:t>Gestore della </a:t>
            </a:r>
            <a:br>
              <a:rPr lang="it-IT" sz="1600" b="1" dirty="0" smtClean="0"/>
            </a:br>
            <a:r>
              <a:rPr lang="it-IT" sz="1600" b="1" dirty="0" smtClean="0"/>
              <a:t>concorrenza</a:t>
            </a:r>
            <a:endParaRPr lang="it-IT" sz="1600" b="1" dirty="0"/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6640081" y="3663145"/>
            <a:ext cx="1884475" cy="539744"/>
          </a:xfrm>
          <a:prstGeom prst="rect">
            <a:avLst/>
          </a:prstGeom>
          <a:ln w="1905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it-IT" sz="1600" b="1" dirty="0" smtClean="0"/>
              <a:t>Gestore della</a:t>
            </a:r>
          </a:p>
          <a:p>
            <a:pPr algn="ctr"/>
            <a:r>
              <a:rPr lang="it-IT" sz="1600" b="1" dirty="0" smtClean="0"/>
              <a:t>affidabilit</a:t>
            </a:r>
            <a:r>
              <a:rPr lang="it-IT" sz="1600" b="1" dirty="0" smtClean="0">
                <a:cs typeface="Arial" charset="0"/>
              </a:rPr>
              <a:t>à</a:t>
            </a:r>
            <a:endParaRPr lang="it-IT" sz="1600" b="1" dirty="0">
              <a:cs typeface="Arial" charset="0"/>
            </a:endParaRPr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5584842" y="2921182"/>
            <a:ext cx="0" cy="269129"/>
          </a:xfrm>
          <a:prstGeom prst="line">
            <a:avLst/>
          </a:prstGeom>
          <a:ln w="3810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Line 17"/>
          <p:cNvSpPr>
            <a:spLocks noChangeShapeType="1"/>
          </p:cNvSpPr>
          <p:nvPr/>
        </p:nvSpPr>
        <p:spPr bwMode="auto">
          <a:xfrm>
            <a:off x="7318093" y="2921182"/>
            <a:ext cx="0" cy="741963"/>
          </a:xfrm>
          <a:prstGeom prst="line">
            <a:avLst/>
          </a:prstGeom>
          <a:ln w="38100" cmpd="sng">
            <a:solidFill>
              <a:schemeClr val="accent3"/>
            </a:solidFill>
            <a:prstDash val="solid"/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3775148" y="3392529"/>
            <a:ext cx="679674" cy="0"/>
          </a:xfrm>
          <a:prstGeom prst="line">
            <a:avLst/>
          </a:prstGeom>
          <a:ln w="3810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>
            <a:off x="3775148" y="3594748"/>
            <a:ext cx="302447" cy="0"/>
          </a:xfrm>
          <a:prstGeom prst="line">
            <a:avLst/>
          </a:prstGeom>
          <a:ln w="3810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Line 20"/>
          <p:cNvSpPr>
            <a:spLocks noChangeShapeType="1"/>
          </p:cNvSpPr>
          <p:nvPr/>
        </p:nvSpPr>
        <p:spPr bwMode="auto">
          <a:xfrm>
            <a:off x="4077595" y="3594748"/>
            <a:ext cx="0" cy="270616"/>
          </a:xfrm>
          <a:prstGeom prst="line">
            <a:avLst/>
          </a:prstGeom>
          <a:ln w="2540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Line 21"/>
          <p:cNvSpPr>
            <a:spLocks noChangeShapeType="1"/>
          </p:cNvSpPr>
          <p:nvPr/>
        </p:nvSpPr>
        <p:spPr bwMode="auto">
          <a:xfrm>
            <a:off x="4077595" y="3865363"/>
            <a:ext cx="2562487" cy="0"/>
          </a:xfrm>
          <a:prstGeom prst="line">
            <a:avLst/>
          </a:prstGeom>
          <a:ln w="3810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Line 22"/>
          <p:cNvSpPr>
            <a:spLocks noChangeShapeType="1"/>
          </p:cNvSpPr>
          <p:nvPr/>
        </p:nvSpPr>
        <p:spPr bwMode="auto">
          <a:xfrm>
            <a:off x="3775148" y="4134492"/>
            <a:ext cx="2864933" cy="0"/>
          </a:xfrm>
          <a:prstGeom prst="line">
            <a:avLst/>
          </a:prstGeom>
          <a:ln w="3810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957362" y="4333656"/>
            <a:ext cx="49893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b="1" dirty="0" smtClean="0">
                <a:sym typeface="Wingdings"/>
              </a:rPr>
              <a:t>I DBMS sono </a:t>
            </a:r>
            <a:r>
              <a:rPr lang="it-IT" sz="2400" b="1" dirty="0" smtClean="0">
                <a:solidFill>
                  <a:srgbClr val="C00000"/>
                </a:solidFill>
                <a:sym typeface="Wingdings"/>
              </a:rPr>
              <a:t>software complessi</a:t>
            </a:r>
            <a:r>
              <a:rPr lang="it-IT" sz="2400" b="1" dirty="0" smtClean="0">
                <a:sym typeface="Wingdings"/>
              </a:rPr>
              <a:t> </a:t>
            </a:r>
            <a:r>
              <a:rPr lang="it-IT" sz="2400" dirty="0" smtClean="0">
                <a:sym typeface="Wingdings"/>
              </a:rPr>
              <a:t>(e tipicamente costosi)</a:t>
            </a:r>
          </a:p>
          <a:p>
            <a:pPr marL="342900" indent="-342900">
              <a:buFont typeface="Wingdings" charset="2"/>
              <a:buChar char="Ø"/>
            </a:pPr>
            <a:endParaRPr lang="it-IT" sz="2400" dirty="0" smtClean="0">
              <a:sym typeface="Wingdings"/>
            </a:endParaRPr>
          </a:p>
          <a:p>
            <a:pPr marL="342900" indent="-342900">
              <a:buFont typeface="Wingdings" charset="2"/>
              <a:buChar char="Ø"/>
            </a:pPr>
            <a:r>
              <a:rPr lang="it-IT" sz="2400" dirty="0" smtClean="0">
                <a:sym typeface="Wingdings"/>
              </a:rPr>
              <a:t>L’architettura di un DBMS include tipicamente </a:t>
            </a:r>
            <a:r>
              <a:rPr lang="it-IT" sz="2400" b="1" dirty="0" smtClean="0">
                <a:sym typeface="Wingdings"/>
              </a:rPr>
              <a:t>molte componenti con ruoli diversi</a:t>
            </a:r>
            <a:r>
              <a:rPr lang="it-IT" sz="2400" dirty="0" smtClean="0">
                <a:sym typeface="Wingding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17</a:t>
            </a:fld>
            <a:endParaRPr lang="it-IT"/>
          </a:p>
        </p:txBody>
      </p:sp>
      <p:sp>
        <p:nvSpPr>
          <p:cNvPr id="28" name="Rectangle 13"/>
          <p:cNvSpPr>
            <a:spLocks noChangeArrowheads="1"/>
          </p:cNvSpPr>
          <p:nvPr/>
        </p:nvSpPr>
        <p:spPr bwMode="auto">
          <a:xfrm>
            <a:off x="1014613" y="1269402"/>
            <a:ext cx="2659459" cy="830997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it-IT" sz="1600" b="1" dirty="0" smtClean="0"/>
              <a:t>Connessione, validazione credenziali e</a:t>
            </a:r>
          </a:p>
          <a:p>
            <a:pPr algn="ctr"/>
            <a:r>
              <a:rPr lang="it-IT" sz="1600" b="1" dirty="0"/>
              <a:t>s</a:t>
            </a:r>
            <a:r>
              <a:rPr lang="it-IT" sz="1600" b="1" dirty="0" smtClean="0"/>
              <a:t>intassi della </a:t>
            </a:r>
            <a:r>
              <a:rPr lang="it-IT" sz="1600" b="1" dirty="0" err="1" smtClean="0"/>
              <a:t>query</a:t>
            </a:r>
            <a:endParaRPr lang="it-IT" sz="1600" b="1" dirty="0"/>
          </a:p>
        </p:txBody>
      </p:sp>
      <p:cxnSp>
        <p:nvCxnSpPr>
          <p:cNvPr id="29" name="AutoShape 9"/>
          <p:cNvCxnSpPr>
            <a:cxnSpLocks noChangeShapeType="1"/>
            <a:stCxn id="28" idx="2"/>
            <a:endCxn id="22" idx="0"/>
          </p:cNvCxnSpPr>
          <p:nvPr/>
        </p:nvCxnSpPr>
        <p:spPr bwMode="auto">
          <a:xfrm>
            <a:off x="2344343" y="2100399"/>
            <a:ext cx="1" cy="281039"/>
          </a:xfrm>
          <a:prstGeom prst="straightConnector1">
            <a:avLst/>
          </a:prstGeom>
          <a:ln w="38100">
            <a:solidFill>
              <a:schemeClr val="accent3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4229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componenti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28" name="Esplosione 1 32"/>
          <p:cNvSpPr/>
          <p:nvPr/>
        </p:nvSpPr>
        <p:spPr>
          <a:xfrm>
            <a:off x="602566" y="1687554"/>
            <a:ext cx="2893925" cy="1745080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Efficienza</a:t>
            </a:r>
            <a:endParaRPr lang="it-IT" sz="2400" b="1" dirty="0"/>
          </a:p>
        </p:txBody>
      </p:sp>
      <p:sp>
        <p:nvSpPr>
          <p:cNvPr id="29" name="Esplosione 1 33"/>
          <p:cNvSpPr/>
          <p:nvPr/>
        </p:nvSpPr>
        <p:spPr>
          <a:xfrm>
            <a:off x="602566" y="4564048"/>
            <a:ext cx="3311936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Affidabilità</a:t>
            </a:r>
            <a:endParaRPr lang="it-IT" sz="2400" b="1" dirty="0"/>
          </a:p>
        </p:txBody>
      </p:sp>
      <p:sp>
        <p:nvSpPr>
          <p:cNvPr id="30" name="Esplosione 1 34"/>
          <p:cNvSpPr/>
          <p:nvPr/>
        </p:nvSpPr>
        <p:spPr>
          <a:xfrm>
            <a:off x="5562098" y="4564048"/>
            <a:ext cx="3311936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Sicurezza</a:t>
            </a:r>
            <a:endParaRPr lang="it-IT" sz="2400" b="1" dirty="0"/>
          </a:p>
        </p:txBody>
      </p:sp>
      <p:sp>
        <p:nvSpPr>
          <p:cNvPr id="31" name="Esplosione 1 35"/>
          <p:cNvSpPr/>
          <p:nvPr/>
        </p:nvSpPr>
        <p:spPr>
          <a:xfrm>
            <a:off x="5393620" y="1687554"/>
            <a:ext cx="3464337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Concorrenza</a:t>
            </a:r>
            <a:endParaRPr lang="it-IT" sz="2400" b="1" dirty="0"/>
          </a:p>
        </p:txBody>
      </p:sp>
      <p:sp>
        <p:nvSpPr>
          <p:cNvPr id="32" name="CasellaDiTesto 36"/>
          <p:cNvSpPr txBox="1"/>
          <p:nvPr/>
        </p:nvSpPr>
        <p:spPr>
          <a:xfrm>
            <a:off x="3763289" y="3432634"/>
            <a:ext cx="1803699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4800" dirty="0" smtClean="0"/>
              <a:t>DBMS</a:t>
            </a:r>
            <a:endParaRPr lang="it-IT" sz="4800" dirty="0"/>
          </a:p>
        </p:txBody>
      </p:sp>
      <p:pic>
        <p:nvPicPr>
          <p:cNvPr id="33" name="Immagine 37" descr="icon_d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823" y="4263631"/>
            <a:ext cx="633490" cy="633490"/>
          </a:xfrm>
          <a:prstGeom prst="rect">
            <a:avLst/>
          </a:prstGeom>
        </p:spPr>
      </p:pic>
      <p:cxnSp>
        <p:nvCxnSpPr>
          <p:cNvPr id="34" name="Connettore 2 39"/>
          <p:cNvCxnSpPr/>
          <p:nvPr/>
        </p:nvCxnSpPr>
        <p:spPr>
          <a:xfrm flipH="1" flipV="1">
            <a:off x="3126713" y="3022102"/>
            <a:ext cx="528925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Connettore 2 41"/>
          <p:cNvCxnSpPr/>
          <p:nvPr/>
        </p:nvCxnSpPr>
        <p:spPr>
          <a:xfrm flipV="1">
            <a:off x="5674640" y="3022102"/>
            <a:ext cx="348857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Connettore 2 43"/>
          <p:cNvCxnSpPr/>
          <p:nvPr/>
        </p:nvCxnSpPr>
        <p:spPr>
          <a:xfrm>
            <a:off x="5674640" y="4263631"/>
            <a:ext cx="348857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Connettore 2 45"/>
          <p:cNvCxnSpPr/>
          <p:nvPr/>
        </p:nvCxnSpPr>
        <p:spPr>
          <a:xfrm flipH="1">
            <a:off x="3126713" y="4263631"/>
            <a:ext cx="528925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4343400" y="6356350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06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efficienza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1999" y="1368000"/>
            <a:ext cx="8460000" cy="523220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800" b="1" dirty="0" smtClean="0">
                <a:solidFill>
                  <a:srgbClr val="FF0000"/>
                </a:solidFill>
              </a:rPr>
              <a:t>Efficienza</a:t>
            </a:r>
            <a:r>
              <a:rPr lang="it-IT" sz="2800" dirty="0" smtClean="0">
                <a:solidFill>
                  <a:schemeClr val="tx1"/>
                </a:solidFill>
              </a:rPr>
              <a:t> di un DBMS nella gestione dei dati … 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000" y="2523098"/>
            <a:ext cx="4320000" cy="3724097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I DBMS  forniscono adeguate </a:t>
            </a:r>
            <a:r>
              <a:rPr lang="it-IT" sz="2400" b="1" dirty="0" smtClean="0"/>
              <a:t>strutture dati</a:t>
            </a:r>
            <a:r>
              <a:rPr lang="it-IT" sz="2400" dirty="0" smtClean="0"/>
              <a:t>  per organizzare i dati all’interno dei file, e per supportare le operazioni di ricerca/aggiornamento.</a:t>
            </a:r>
            <a:endParaRPr lang="it-IT" dirty="0" smtClean="0"/>
          </a:p>
          <a:p>
            <a:pPr marL="342900" indent="-342900">
              <a:buFont typeface="Wingdings" charset="2"/>
              <a:buChar char="Ø"/>
            </a:pPr>
            <a:endParaRPr lang="it-IT" dirty="0" smtClean="0"/>
          </a:p>
          <a:p>
            <a:pPr marL="342900" indent="-342900">
              <a:buFont typeface="Wingdings" charset="2"/>
              <a:buChar char="Ø"/>
            </a:pPr>
            <a:endParaRPr lang="it-IT" sz="200" dirty="0" smtClean="0"/>
          </a:p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In genere, parliamo di </a:t>
            </a:r>
            <a:r>
              <a:rPr lang="it-IT" sz="2400" b="1" dirty="0" smtClean="0"/>
              <a:t>strutture dati ad albero  o  tabelle </a:t>
            </a:r>
            <a:r>
              <a:rPr lang="it-IT" sz="2400" b="1" i="1" dirty="0" err="1" smtClean="0"/>
              <a:t>hash</a:t>
            </a:r>
            <a:r>
              <a:rPr lang="it-IT" sz="2400" b="1" dirty="0" smtClean="0"/>
              <a:t>. </a:t>
            </a:r>
            <a:endParaRPr lang="it-IT" sz="2400" b="1" dirty="0"/>
          </a:p>
        </p:txBody>
      </p:sp>
      <p:pic>
        <p:nvPicPr>
          <p:cNvPr id="8" name="Picture 7" descr="Untitl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505" y="2948458"/>
            <a:ext cx="3474093" cy="2873375"/>
          </a:xfrm>
          <a:prstGeom prst="rect">
            <a:avLst/>
          </a:prstGeom>
          <a:ln w="3175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26582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efficienza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0000" y="1260000"/>
            <a:ext cx="8460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/>
              <a:t>Indice</a:t>
            </a:r>
            <a:r>
              <a:rPr lang="it-IT" sz="3200" dirty="0" smtClean="0"/>
              <a:t> </a:t>
            </a:r>
            <a:r>
              <a:rPr lang="it-IT" sz="3200" dirty="0" smtClean="0">
                <a:sym typeface="Wingdings"/>
              </a:rPr>
              <a:t> struttura che contiene </a:t>
            </a:r>
            <a:r>
              <a:rPr lang="it-IT" sz="3200" dirty="0" smtClean="0">
                <a:solidFill>
                  <a:srgbClr val="C00000"/>
                </a:solidFill>
                <a:sym typeface="Wingdings"/>
              </a:rPr>
              <a:t>informazioni </a:t>
            </a:r>
          </a:p>
          <a:p>
            <a:r>
              <a:rPr lang="it-IT" sz="3200" dirty="0" smtClean="0">
                <a:solidFill>
                  <a:srgbClr val="C00000"/>
                </a:solidFill>
                <a:sym typeface="Wingdings"/>
              </a:rPr>
              <a:t>sulla posizione di memorizzazione delle </a:t>
            </a:r>
            <a:r>
              <a:rPr lang="it-IT" sz="3200" i="1" dirty="0" err="1" smtClean="0">
                <a:solidFill>
                  <a:srgbClr val="C00000"/>
                </a:solidFill>
                <a:sym typeface="Wingdings"/>
              </a:rPr>
              <a:t>tuple</a:t>
            </a:r>
            <a:r>
              <a:rPr lang="it-IT" sz="3200" dirty="0" smtClean="0">
                <a:solidFill>
                  <a:srgbClr val="C00000"/>
                </a:solidFill>
                <a:sym typeface="Wingdings"/>
              </a:rPr>
              <a:t> </a:t>
            </a:r>
          </a:p>
          <a:p>
            <a:r>
              <a:rPr lang="it-IT" sz="3200" dirty="0" smtClean="0">
                <a:sym typeface="Wingdings"/>
              </a:rPr>
              <a:t>(righe, sezioni) sulla base del valore del campo </a:t>
            </a:r>
            <a:r>
              <a:rPr lang="it-IT" sz="3200" b="1" dirty="0" smtClean="0">
                <a:sym typeface="Wingdings"/>
              </a:rPr>
              <a:t>chiave</a:t>
            </a:r>
            <a:r>
              <a:rPr lang="it-IT" sz="3200" dirty="0" smtClean="0">
                <a:sym typeface="Wingdings"/>
              </a:rPr>
              <a:t>.</a:t>
            </a:r>
          </a:p>
          <a:p>
            <a:endParaRPr lang="it-IT" sz="2000" dirty="0" smtClean="0">
              <a:sym typeface="Wingdings"/>
            </a:endParaRPr>
          </a:p>
          <a:p>
            <a:r>
              <a:rPr lang="it-IT" sz="3200" dirty="0" smtClean="0">
                <a:sym typeface="Wingdings"/>
              </a:rPr>
              <a:t>D. A che serve un indice?</a:t>
            </a:r>
            <a:endParaRPr lang="it-IT" sz="3200" dirty="0">
              <a:sym typeface="Wingdings"/>
            </a:endParaRPr>
          </a:p>
        </p:txBody>
      </p:sp>
      <p:pic>
        <p:nvPicPr>
          <p:cNvPr id="10" name="Picture 9" descr="Libr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49" y="4408443"/>
            <a:ext cx="2365375" cy="1676037"/>
          </a:xfrm>
          <a:prstGeom prst="rect">
            <a:avLst/>
          </a:prstGeom>
        </p:spPr>
      </p:pic>
      <p:sp>
        <p:nvSpPr>
          <p:cNvPr id="11" name="Folded Corner 10"/>
          <p:cNvSpPr/>
          <p:nvPr/>
        </p:nvSpPr>
        <p:spPr>
          <a:xfrm>
            <a:off x="6167438" y="3794126"/>
            <a:ext cx="1952626" cy="2290354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b="1" dirty="0" smtClean="0"/>
              <a:t>Indice</a:t>
            </a:r>
          </a:p>
          <a:p>
            <a:r>
              <a:rPr lang="it-IT" dirty="0" smtClean="0"/>
              <a:t>Introduzione	1</a:t>
            </a:r>
          </a:p>
          <a:p>
            <a:r>
              <a:rPr lang="it-IT" dirty="0" smtClean="0"/>
              <a:t>Capitolo 1	20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Capitolo 2	40</a:t>
            </a:r>
          </a:p>
          <a:p>
            <a:r>
              <a:rPr lang="it-IT" dirty="0" smtClean="0"/>
              <a:t>Capitolo 3	60</a:t>
            </a:r>
          </a:p>
          <a:p>
            <a:r>
              <a:rPr lang="it-IT" dirty="0" smtClean="0"/>
              <a:t>Conclusioni	65</a:t>
            </a:r>
            <a:endParaRPr lang="it-IT" dirty="0"/>
          </a:p>
        </p:txBody>
      </p:sp>
      <p:cxnSp>
        <p:nvCxnSpPr>
          <p:cNvPr id="12" name="Straight Arrow Connector 11"/>
          <p:cNvCxnSpPr>
            <a:stCxn id="10" idx="1"/>
          </p:cNvCxnSpPr>
          <p:nvPr/>
        </p:nvCxnSpPr>
        <p:spPr>
          <a:xfrm flipH="1" flipV="1">
            <a:off x="3254375" y="4937125"/>
            <a:ext cx="2913063" cy="2178"/>
          </a:xfrm>
          <a:prstGeom prst="straightConnector1">
            <a:avLst/>
          </a:prstGeom>
          <a:ln w="38100">
            <a:headEnd w="lg" len="lg"/>
            <a:tailEnd type="arrow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044328" y="5246461"/>
            <a:ext cx="1999906" cy="369332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ACCESSO </a:t>
            </a:r>
            <a:r>
              <a:rPr lang="it-IT" b="1" dirty="0" smtClean="0">
                <a:solidFill>
                  <a:schemeClr val="bg1"/>
                </a:solidFill>
              </a:rPr>
              <a:t>DIRETTO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113883" y="6453386"/>
            <a:ext cx="1197219" cy="404614"/>
          </a:xfrm>
        </p:spPr>
        <p:txBody>
          <a:bodyPr/>
          <a:lstStyle/>
          <a:p>
            <a:fld id="{FB16AC60-4618-014F-ABF8-BFC9F6D13946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94052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efficienza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2000" y="1369724"/>
            <a:ext cx="8460000" cy="523220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800" b="1" dirty="0" smtClean="0">
                <a:solidFill>
                  <a:srgbClr val="FF0000"/>
                </a:solidFill>
              </a:rPr>
              <a:t>Efficienza</a:t>
            </a:r>
            <a:r>
              <a:rPr lang="it-IT" sz="2800" dirty="0" smtClean="0">
                <a:solidFill>
                  <a:schemeClr val="tx1"/>
                </a:solidFill>
              </a:rPr>
              <a:t> di un DBMS nella gestione dei dati … 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0000" y="5021233"/>
            <a:ext cx="81327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Le strutture ad albero dinamiche di tipo B (</a:t>
            </a:r>
            <a:r>
              <a:rPr lang="it-IT" sz="2800" u="sng" dirty="0" smtClean="0"/>
              <a:t>B-</a:t>
            </a:r>
            <a:r>
              <a:rPr lang="it-IT" sz="2800" u="sng" dirty="0" err="1" smtClean="0"/>
              <a:t>tree</a:t>
            </a:r>
            <a:r>
              <a:rPr lang="it-IT" sz="2800" dirty="0" smtClean="0"/>
              <a:t>) e B+(</a:t>
            </a:r>
            <a:r>
              <a:rPr lang="it-IT" sz="2800" u="sng" dirty="0" smtClean="0"/>
              <a:t>B+-</a:t>
            </a:r>
            <a:r>
              <a:rPr lang="it-IT" sz="2800" u="sng" dirty="0" err="1" smtClean="0"/>
              <a:t>tree</a:t>
            </a:r>
            <a:r>
              <a:rPr lang="it-IT" sz="2800" dirty="0" smtClean="0"/>
              <a:t>) sono quelle più frequentemente utilizzate per la realizzazione di indici.</a:t>
            </a:r>
            <a:endParaRPr lang="it-IT" sz="2800" b="1" dirty="0"/>
          </a:p>
        </p:txBody>
      </p:sp>
      <p:grpSp>
        <p:nvGrpSpPr>
          <p:cNvPr id="16" name="Group 4"/>
          <p:cNvGrpSpPr>
            <a:grpSpLocks/>
          </p:cNvGrpSpPr>
          <p:nvPr/>
        </p:nvGrpSpPr>
        <p:grpSpPr bwMode="auto">
          <a:xfrm>
            <a:off x="1082416" y="3011290"/>
            <a:ext cx="2311400" cy="1752600"/>
            <a:chOff x="1920" y="2496"/>
            <a:chExt cx="1344" cy="1104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2352" y="2496"/>
              <a:ext cx="240" cy="240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it-IT" sz="2400" b="0" dirty="0"/>
                <a:t>4</a:t>
              </a:r>
            </a:p>
          </p:txBody>
        </p:sp>
        <p:sp>
          <p:nvSpPr>
            <p:cNvPr id="18" name="Oval 6"/>
            <p:cNvSpPr>
              <a:spLocks noChangeArrowheads="1"/>
            </p:cNvSpPr>
            <p:nvPr/>
          </p:nvSpPr>
          <p:spPr bwMode="auto">
            <a:xfrm>
              <a:off x="1920" y="2880"/>
              <a:ext cx="240" cy="240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it-IT" sz="2400" b="0" dirty="0"/>
                <a:t>1</a:t>
              </a:r>
            </a:p>
          </p:txBody>
        </p:sp>
        <p:sp>
          <p:nvSpPr>
            <p:cNvPr id="19" name="Oval 7"/>
            <p:cNvSpPr>
              <a:spLocks noChangeArrowheads="1"/>
            </p:cNvSpPr>
            <p:nvPr/>
          </p:nvSpPr>
          <p:spPr bwMode="auto">
            <a:xfrm>
              <a:off x="3024" y="3360"/>
              <a:ext cx="240" cy="240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it-IT" sz="2400" b="0" dirty="0"/>
                <a:t>9</a:t>
              </a:r>
            </a:p>
          </p:txBody>
        </p:sp>
        <p:sp>
          <p:nvSpPr>
            <p:cNvPr id="20" name="Oval 8"/>
            <p:cNvSpPr>
              <a:spLocks noChangeArrowheads="1"/>
            </p:cNvSpPr>
            <p:nvPr/>
          </p:nvSpPr>
          <p:spPr bwMode="auto">
            <a:xfrm>
              <a:off x="2736" y="2880"/>
              <a:ext cx="240" cy="240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it-IT" sz="2400" b="0" dirty="0"/>
                <a:t>8</a:t>
              </a: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2592" y="3360"/>
              <a:ext cx="240" cy="240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it-IT" sz="2400" b="0" dirty="0"/>
                <a:t>5</a:t>
              </a:r>
            </a:p>
          </p:txBody>
        </p:sp>
        <p:sp>
          <p:nvSpPr>
            <p:cNvPr id="22" name="Oval 10"/>
            <p:cNvSpPr>
              <a:spLocks noChangeArrowheads="1"/>
            </p:cNvSpPr>
            <p:nvPr/>
          </p:nvSpPr>
          <p:spPr bwMode="auto">
            <a:xfrm>
              <a:off x="2112" y="3360"/>
              <a:ext cx="240" cy="240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it-IT" sz="2400" b="0" dirty="0"/>
                <a:t>3</a:t>
              </a:r>
            </a:p>
          </p:txBody>
        </p:sp>
        <p:cxnSp>
          <p:nvCxnSpPr>
            <p:cNvPr id="23" name="AutoShape 11"/>
            <p:cNvCxnSpPr>
              <a:cxnSpLocks noChangeShapeType="1"/>
              <a:stCxn id="22" idx="3"/>
              <a:endCxn id="23" idx="7"/>
            </p:cNvCxnSpPr>
            <p:nvPr/>
          </p:nvCxnSpPr>
          <p:spPr bwMode="auto">
            <a:xfrm flipH="1">
              <a:off x="2125" y="2701"/>
              <a:ext cx="262" cy="214"/>
            </a:xfrm>
            <a:prstGeom prst="straightConnector1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4" name="AutoShape 12"/>
            <p:cNvCxnSpPr>
              <a:cxnSpLocks noChangeShapeType="1"/>
              <a:stCxn id="22" idx="5"/>
              <a:endCxn id="25" idx="1"/>
            </p:cNvCxnSpPr>
            <p:nvPr/>
          </p:nvCxnSpPr>
          <p:spPr bwMode="auto">
            <a:xfrm>
              <a:off x="2557" y="2701"/>
              <a:ext cx="214" cy="214"/>
            </a:xfrm>
            <a:prstGeom prst="straightConnector1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5" name="AutoShape 13"/>
            <p:cNvCxnSpPr>
              <a:cxnSpLocks noChangeShapeType="1"/>
              <a:stCxn id="23" idx="5"/>
              <a:endCxn id="27" idx="0"/>
            </p:cNvCxnSpPr>
            <p:nvPr/>
          </p:nvCxnSpPr>
          <p:spPr bwMode="auto">
            <a:xfrm>
              <a:off x="2125" y="3085"/>
              <a:ext cx="107" cy="275"/>
            </a:xfrm>
            <a:prstGeom prst="straightConnector1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6" name="AutoShape 14"/>
            <p:cNvCxnSpPr>
              <a:cxnSpLocks noChangeShapeType="1"/>
              <a:stCxn id="25" idx="4"/>
              <a:endCxn id="26" idx="0"/>
            </p:cNvCxnSpPr>
            <p:nvPr/>
          </p:nvCxnSpPr>
          <p:spPr bwMode="auto">
            <a:xfrm flipH="1">
              <a:off x="2712" y="3120"/>
              <a:ext cx="144" cy="240"/>
            </a:xfrm>
            <a:prstGeom prst="straightConnector1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7" name="AutoShape 15"/>
            <p:cNvCxnSpPr>
              <a:cxnSpLocks noChangeShapeType="1"/>
              <a:stCxn id="25" idx="5"/>
              <a:endCxn id="24" idx="0"/>
            </p:cNvCxnSpPr>
            <p:nvPr/>
          </p:nvCxnSpPr>
          <p:spPr bwMode="auto">
            <a:xfrm>
              <a:off x="2941" y="3085"/>
              <a:ext cx="203" cy="275"/>
            </a:xfrm>
            <a:prstGeom prst="straightConnector1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28" name="Oval 9"/>
          <p:cNvSpPr>
            <a:spLocks noChangeArrowheads="1"/>
          </p:cNvSpPr>
          <p:nvPr/>
        </p:nvSpPr>
        <p:spPr bwMode="auto">
          <a:xfrm>
            <a:off x="663589" y="4315818"/>
            <a:ext cx="412750" cy="3810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it-IT" sz="2400" b="0" dirty="0" smtClean="0"/>
              <a:t>0</a:t>
            </a:r>
            <a:endParaRPr lang="it-IT" sz="2400" b="0" dirty="0"/>
          </a:p>
        </p:txBody>
      </p:sp>
      <p:cxnSp>
        <p:nvCxnSpPr>
          <p:cNvPr id="29" name="AutoShape 14"/>
          <p:cNvCxnSpPr>
            <a:cxnSpLocks noChangeShapeType="1"/>
          </p:cNvCxnSpPr>
          <p:nvPr/>
        </p:nvCxnSpPr>
        <p:spPr bwMode="auto">
          <a:xfrm flipH="1">
            <a:off x="869964" y="3934818"/>
            <a:ext cx="247650" cy="381000"/>
          </a:xfrm>
          <a:prstGeom prst="straightConnector1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30" name="TextBox 1"/>
          <p:cNvSpPr txBox="1"/>
          <p:nvPr/>
        </p:nvSpPr>
        <p:spPr>
          <a:xfrm>
            <a:off x="3829415" y="3011290"/>
            <a:ext cx="4610558" cy="1631216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it-IT" sz="2800" b="1" dirty="0" smtClean="0"/>
              <a:t>Ricerca</a:t>
            </a:r>
            <a:r>
              <a:rPr lang="it-IT" sz="2800" dirty="0" smtClean="0"/>
              <a:t> </a:t>
            </a:r>
            <a:r>
              <a:rPr lang="it-IT" sz="2800" dirty="0" smtClean="0">
                <a:sym typeface="Wingdings"/>
              </a:rPr>
              <a:t> </a:t>
            </a:r>
            <a:r>
              <a:rPr lang="it-IT" sz="2800" dirty="0" smtClean="0">
                <a:solidFill>
                  <a:srgbClr val="FF0000"/>
                </a:solidFill>
                <a:sym typeface="Wingdings"/>
              </a:rPr>
              <a:t>O(log(</a:t>
            </a:r>
            <a:r>
              <a:rPr lang="it-IT" sz="2800" dirty="0" err="1" smtClean="0">
                <a:solidFill>
                  <a:srgbClr val="FF0000"/>
                </a:solidFill>
                <a:sym typeface="Wingdings"/>
              </a:rPr>
              <a:t>N</a:t>
            </a:r>
            <a:r>
              <a:rPr lang="it-IT" sz="2800" dirty="0" smtClean="0">
                <a:solidFill>
                  <a:srgbClr val="FF0000"/>
                </a:solidFill>
                <a:sym typeface="Wingdings"/>
              </a:rPr>
              <a:t>))</a:t>
            </a:r>
          </a:p>
          <a:p>
            <a:pPr marL="457200" indent="-457200">
              <a:buFont typeface="Wingdings" charset="2"/>
              <a:buChar char="Ø"/>
            </a:pPr>
            <a:endParaRPr lang="it-IT" sz="800" dirty="0" smtClean="0">
              <a:sym typeface="Wingdings"/>
            </a:endParaRPr>
          </a:p>
          <a:p>
            <a:pPr marL="457200" indent="-457200">
              <a:buFont typeface="Wingdings" charset="2"/>
              <a:buChar char="Ø"/>
            </a:pPr>
            <a:r>
              <a:rPr lang="it-IT" sz="2800" b="1" dirty="0" smtClean="0"/>
              <a:t>Inserimento </a:t>
            </a:r>
            <a:r>
              <a:rPr lang="it-IT" sz="2800" dirty="0" smtClean="0">
                <a:sym typeface="Wingdings"/>
              </a:rPr>
              <a:t> </a:t>
            </a:r>
            <a:r>
              <a:rPr lang="it-IT" sz="2800" dirty="0" smtClean="0">
                <a:solidFill>
                  <a:srgbClr val="FF0000"/>
                </a:solidFill>
                <a:sym typeface="Wingdings"/>
              </a:rPr>
              <a:t>O(log(</a:t>
            </a:r>
            <a:r>
              <a:rPr lang="it-IT" sz="2800" dirty="0" err="1">
                <a:solidFill>
                  <a:srgbClr val="FF0000"/>
                </a:solidFill>
                <a:sym typeface="Wingdings"/>
              </a:rPr>
              <a:t>N</a:t>
            </a:r>
            <a:r>
              <a:rPr lang="it-IT" sz="2800" dirty="0" smtClean="0">
                <a:solidFill>
                  <a:srgbClr val="FF0000"/>
                </a:solidFill>
                <a:sym typeface="Wingdings"/>
              </a:rPr>
              <a:t>))</a:t>
            </a:r>
          </a:p>
          <a:p>
            <a:pPr marL="457200" indent="-457200">
              <a:buFont typeface="Wingdings" charset="2"/>
              <a:buChar char="Ø"/>
            </a:pPr>
            <a:endParaRPr lang="it-IT" sz="800" dirty="0" smtClean="0"/>
          </a:p>
          <a:p>
            <a:pPr marL="457200" indent="-457200">
              <a:buFont typeface="Wingdings" charset="2"/>
              <a:buChar char="Ø"/>
            </a:pPr>
            <a:r>
              <a:rPr lang="it-IT" sz="2800" b="1" dirty="0" smtClean="0"/>
              <a:t>Cancellazione </a:t>
            </a:r>
            <a:r>
              <a:rPr lang="it-IT" sz="2800" dirty="0" smtClean="0">
                <a:sym typeface="Wingdings"/>
              </a:rPr>
              <a:t> </a:t>
            </a:r>
            <a:r>
              <a:rPr lang="it-IT" sz="2800" dirty="0" smtClean="0">
                <a:solidFill>
                  <a:srgbClr val="FF0000"/>
                </a:solidFill>
                <a:sym typeface="Wingdings"/>
              </a:rPr>
              <a:t>O(log(</a:t>
            </a:r>
            <a:r>
              <a:rPr lang="it-IT" sz="2800" dirty="0" err="1">
                <a:solidFill>
                  <a:srgbClr val="FF0000"/>
                </a:solidFill>
                <a:sym typeface="Wingdings"/>
              </a:rPr>
              <a:t>N</a:t>
            </a:r>
            <a:r>
              <a:rPr lang="it-IT" sz="2800" dirty="0" smtClean="0">
                <a:solidFill>
                  <a:srgbClr val="FF0000"/>
                </a:solidFill>
                <a:sym typeface="Wingdings"/>
              </a:rPr>
              <a:t>))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1" name="CasellaDiTesto 2"/>
          <p:cNvSpPr txBox="1"/>
          <p:nvPr/>
        </p:nvSpPr>
        <p:spPr>
          <a:xfrm>
            <a:off x="1390313" y="2370766"/>
            <a:ext cx="1095172" cy="5232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2800" b="1" dirty="0" smtClean="0"/>
              <a:t>B-</a:t>
            </a:r>
            <a:r>
              <a:rPr lang="it-IT" sz="2800" b="1" dirty="0" err="1" smtClean="0"/>
              <a:t>tree</a:t>
            </a:r>
            <a:endParaRPr lang="it-IT" sz="2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963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efficienza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Ovale 4"/>
          <p:cNvSpPr/>
          <p:nvPr/>
        </p:nvSpPr>
        <p:spPr>
          <a:xfrm>
            <a:off x="1521806" y="2570402"/>
            <a:ext cx="2843179" cy="675150"/>
          </a:xfrm>
          <a:prstGeom prst="ellips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PROGRAMMA </a:t>
            </a:r>
            <a:r>
              <a:rPr lang="it-IT" b="1" dirty="0" smtClean="0"/>
              <a:t>SQL</a:t>
            </a:r>
            <a:endParaRPr lang="it-IT" b="1" dirty="0"/>
          </a:p>
        </p:txBody>
      </p:sp>
      <p:sp>
        <p:nvSpPr>
          <p:cNvPr id="16" name="CasellaDiTesto 5"/>
          <p:cNvSpPr txBox="1"/>
          <p:nvPr/>
        </p:nvSpPr>
        <p:spPr>
          <a:xfrm>
            <a:off x="1235460" y="3581789"/>
            <a:ext cx="3415872" cy="369332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ANALISI </a:t>
            </a:r>
            <a:r>
              <a:rPr lang="it-IT" b="1" dirty="0" smtClean="0"/>
              <a:t>SINTATTICA</a:t>
            </a:r>
            <a:r>
              <a:rPr lang="it-IT" dirty="0" smtClean="0"/>
              <a:t> &amp; </a:t>
            </a:r>
            <a:r>
              <a:rPr lang="it-IT" b="1" dirty="0" smtClean="0"/>
              <a:t>LESSICALE</a:t>
            </a:r>
            <a:endParaRPr lang="it-IT" b="1" dirty="0"/>
          </a:p>
        </p:txBody>
      </p:sp>
      <p:sp>
        <p:nvSpPr>
          <p:cNvPr id="17" name="CasellaDiTesto 23"/>
          <p:cNvSpPr txBox="1"/>
          <p:nvPr/>
        </p:nvSpPr>
        <p:spPr>
          <a:xfrm>
            <a:off x="1451599" y="4223274"/>
            <a:ext cx="2977738" cy="369332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b="1" dirty="0" smtClean="0"/>
              <a:t>OTTIMIZZAZIONE</a:t>
            </a:r>
            <a:r>
              <a:rPr lang="it-IT" dirty="0" smtClean="0"/>
              <a:t> ALGEBRICA</a:t>
            </a:r>
            <a:endParaRPr lang="it-IT" dirty="0"/>
          </a:p>
        </p:txBody>
      </p:sp>
      <p:sp>
        <p:nvSpPr>
          <p:cNvPr id="18" name="CasellaDiTesto 24"/>
          <p:cNvSpPr txBox="1"/>
          <p:nvPr/>
        </p:nvSpPr>
        <p:spPr>
          <a:xfrm>
            <a:off x="447883" y="4912007"/>
            <a:ext cx="4988096" cy="369332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b="1" dirty="0" smtClean="0"/>
              <a:t>OTTIMIZZAZIONE</a:t>
            </a:r>
            <a:r>
              <a:rPr lang="it-IT" dirty="0" smtClean="0"/>
              <a:t> BASATA SU MODELLO DEI COSTI</a:t>
            </a:r>
            <a:endParaRPr lang="it-IT" dirty="0"/>
          </a:p>
        </p:txBody>
      </p:sp>
      <p:pic>
        <p:nvPicPr>
          <p:cNvPr id="19" name="Immagine 25" descr="icon_d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787" y="5745698"/>
            <a:ext cx="667905" cy="667905"/>
          </a:xfrm>
          <a:prstGeom prst="rect">
            <a:avLst/>
          </a:prstGeom>
        </p:spPr>
      </p:pic>
      <p:cxnSp>
        <p:nvCxnSpPr>
          <p:cNvPr id="20" name="Connettore 2 27"/>
          <p:cNvCxnSpPr>
            <a:stCxn id="15" idx="4"/>
            <a:endCxn id="16" idx="0"/>
          </p:cNvCxnSpPr>
          <p:nvPr/>
        </p:nvCxnSpPr>
        <p:spPr>
          <a:xfrm>
            <a:off x="2943396" y="3245552"/>
            <a:ext cx="0" cy="3362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8"/>
          <p:cNvCxnSpPr/>
          <p:nvPr/>
        </p:nvCxnSpPr>
        <p:spPr>
          <a:xfrm flipH="1">
            <a:off x="2940468" y="3920725"/>
            <a:ext cx="2927" cy="3132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9"/>
          <p:cNvCxnSpPr/>
          <p:nvPr/>
        </p:nvCxnSpPr>
        <p:spPr>
          <a:xfrm flipH="1">
            <a:off x="2934888" y="4605857"/>
            <a:ext cx="2927" cy="3132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30"/>
          <p:cNvCxnSpPr/>
          <p:nvPr/>
        </p:nvCxnSpPr>
        <p:spPr>
          <a:xfrm flipH="1">
            <a:off x="2931961" y="5287474"/>
            <a:ext cx="2927" cy="3132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32"/>
          <p:cNvSpPr txBox="1"/>
          <p:nvPr/>
        </p:nvSpPr>
        <p:spPr>
          <a:xfrm>
            <a:off x="5410141" y="2905306"/>
            <a:ext cx="3387275" cy="1323439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000" dirty="0" smtClean="0"/>
              <a:t>La </a:t>
            </a:r>
            <a:r>
              <a:rPr lang="it-IT" sz="2000" dirty="0" err="1" smtClean="0"/>
              <a:t>query</a:t>
            </a:r>
            <a:r>
              <a:rPr lang="it-IT" sz="2000" dirty="0" smtClean="0"/>
              <a:t> SQL viene tradotta </a:t>
            </a:r>
          </a:p>
          <a:p>
            <a:pPr algn="just"/>
            <a:r>
              <a:rPr lang="it-IT" sz="2000" dirty="0" smtClean="0"/>
              <a:t>in una sequenza di operatori </a:t>
            </a:r>
          </a:p>
          <a:p>
            <a:pPr algn="just"/>
            <a:r>
              <a:rPr lang="it-IT" sz="2000" dirty="0"/>
              <a:t>a</a:t>
            </a:r>
            <a:r>
              <a:rPr lang="it-IT" sz="2000" dirty="0" smtClean="0"/>
              <a:t>lgebrici per l’accesso ai dati (</a:t>
            </a:r>
            <a:r>
              <a:rPr lang="it-IT" sz="2000" b="1" dirty="0" smtClean="0">
                <a:solidFill>
                  <a:srgbClr val="FF0000"/>
                </a:solidFill>
              </a:rPr>
              <a:t>algebra relazionale</a:t>
            </a:r>
            <a:r>
              <a:rPr lang="it-IT" sz="2000" dirty="0" smtClean="0"/>
              <a:t>).</a:t>
            </a:r>
            <a:endParaRPr lang="it-IT" sz="2000" dirty="0"/>
          </a:p>
        </p:txBody>
      </p:sp>
      <p:cxnSp>
        <p:nvCxnSpPr>
          <p:cNvPr id="26" name="Connettore 2 33"/>
          <p:cNvCxnSpPr/>
          <p:nvPr/>
        </p:nvCxnSpPr>
        <p:spPr>
          <a:xfrm flipH="1">
            <a:off x="4703312" y="4037932"/>
            <a:ext cx="716969" cy="3132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426316"/>
              </p:ext>
            </p:extLst>
          </p:nvPr>
        </p:nvGraphicFramePr>
        <p:xfrm>
          <a:off x="5330656" y="4334393"/>
          <a:ext cx="3469952" cy="416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Equation" r:id="rId4" imgW="2476500" imgH="228600" progId="Equation.3">
                  <p:embed/>
                </p:oleObj>
              </mc:Choice>
              <mc:Fallback>
                <p:oleObj name="Equation" r:id="rId4" imgW="24765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0656" y="4334393"/>
                        <a:ext cx="3469952" cy="4169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22</a:t>
            </a:fld>
            <a:endParaRPr lang="it-IT"/>
          </a:p>
        </p:txBody>
      </p:sp>
      <p:sp>
        <p:nvSpPr>
          <p:cNvPr id="29" name="TextBox 28"/>
          <p:cNvSpPr txBox="1"/>
          <p:nvPr/>
        </p:nvSpPr>
        <p:spPr>
          <a:xfrm>
            <a:off x="430515" y="1368000"/>
            <a:ext cx="8460000" cy="523220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b="1"/>
              <a:t>Ottimizzazione</a:t>
            </a:r>
            <a:r>
              <a:rPr lang="it-IT" sz="2800"/>
              <a:t> di operazioni di ricerca (</a:t>
            </a:r>
            <a:r>
              <a:rPr lang="it-IT" sz="2800" b="1"/>
              <a:t>interrogazioni</a:t>
            </a:r>
            <a:r>
              <a:rPr lang="it-IT" sz="2800"/>
              <a:t>)</a:t>
            </a:r>
            <a:endParaRPr lang="it-IT" sz="2800" dirty="0"/>
          </a:p>
        </p:txBody>
      </p:sp>
      <p:sp>
        <p:nvSpPr>
          <p:cNvPr id="28" name="Ovale 4"/>
          <p:cNvSpPr/>
          <p:nvPr/>
        </p:nvSpPr>
        <p:spPr>
          <a:xfrm>
            <a:off x="3504285" y="5740984"/>
            <a:ext cx="2843179" cy="6751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Accesso ai DATI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60579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componenti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Esplosione 1 32"/>
          <p:cNvSpPr/>
          <p:nvPr/>
        </p:nvSpPr>
        <p:spPr>
          <a:xfrm>
            <a:off x="602566" y="1687554"/>
            <a:ext cx="2893925" cy="1745080"/>
          </a:xfrm>
          <a:prstGeom prst="irregularSeal1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Efficienza</a:t>
            </a:r>
            <a:endParaRPr lang="it-IT" sz="2400" b="1" dirty="0"/>
          </a:p>
        </p:txBody>
      </p:sp>
      <p:sp>
        <p:nvSpPr>
          <p:cNvPr id="6" name="Esplosione 1 33"/>
          <p:cNvSpPr/>
          <p:nvPr/>
        </p:nvSpPr>
        <p:spPr>
          <a:xfrm>
            <a:off x="602566" y="4564048"/>
            <a:ext cx="3311936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Affidabilità</a:t>
            </a:r>
            <a:endParaRPr lang="it-IT" sz="2400" b="1" dirty="0"/>
          </a:p>
        </p:txBody>
      </p:sp>
      <p:sp>
        <p:nvSpPr>
          <p:cNvPr id="7" name="Esplosione 1 34"/>
          <p:cNvSpPr/>
          <p:nvPr/>
        </p:nvSpPr>
        <p:spPr>
          <a:xfrm>
            <a:off x="5562098" y="4564048"/>
            <a:ext cx="3311936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Sicurezza</a:t>
            </a:r>
            <a:endParaRPr lang="it-IT" sz="2400" b="1" dirty="0"/>
          </a:p>
        </p:txBody>
      </p:sp>
      <p:sp>
        <p:nvSpPr>
          <p:cNvPr id="8" name="Esplosione 1 35"/>
          <p:cNvSpPr/>
          <p:nvPr/>
        </p:nvSpPr>
        <p:spPr>
          <a:xfrm>
            <a:off x="5393620" y="1687554"/>
            <a:ext cx="3464337" cy="1745080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Concorrenza</a:t>
            </a:r>
            <a:endParaRPr lang="it-IT" sz="2400" b="1" dirty="0"/>
          </a:p>
        </p:txBody>
      </p:sp>
      <p:sp>
        <p:nvSpPr>
          <p:cNvPr id="9" name="CasellaDiTesto 36"/>
          <p:cNvSpPr txBox="1"/>
          <p:nvPr/>
        </p:nvSpPr>
        <p:spPr>
          <a:xfrm>
            <a:off x="3763289" y="3432634"/>
            <a:ext cx="1803699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4800" dirty="0" smtClean="0"/>
              <a:t>DBMS</a:t>
            </a:r>
            <a:endParaRPr lang="it-IT" sz="4800" dirty="0"/>
          </a:p>
        </p:txBody>
      </p:sp>
      <p:pic>
        <p:nvPicPr>
          <p:cNvPr id="10" name="Immagine 37" descr="icon_d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823" y="4263631"/>
            <a:ext cx="633490" cy="633490"/>
          </a:xfrm>
          <a:prstGeom prst="rect">
            <a:avLst/>
          </a:prstGeom>
        </p:spPr>
      </p:pic>
      <p:cxnSp>
        <p:nvCxnSpPr>
          <p:cNvPr id="11" name="Connettore 2 39"/>
          <p:cNvCxnSpPr/>
          <p:nvPr/>
        </p:nvCxnSpPr>
        <p:spPr>
          <a:xfrm flipH="1" flipV="1">
            <a:off x="3126713" y="3022102"/>
            <a:ext cx="528925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nettore 2 41"/>
          <p:cNvCxnSpPr/>
          <p:nvPr/>
        </p:nvCxnSpPr>
        <p:spPr>
          <a:xfrm flipV="1">
            <a:off x="5674640" y="3022102"/>
            <a:ext cx="348857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nettore 2 43"/>
          <p:cNvCxnSpPr/>
          <p:nvPr/>
        </p:nvCxnSpPr>
        <p:spPr>
          <a:xfrm>
            <a:off x="5674640" y="4263631"/>
            <a:ext cx="348857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nettore 2 45"/>
          <p:cNvCxnSpPr/>
          <p:nvPr/>
        </p:nvCxnSpPr>
        <p:spPr>
          <a:xfrm flipH="1">
            <a:off x="3126713" y="4263631"/>
            <a:ext cx="528925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44570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concorrenza </a:t>
            </a:r>
            <a:r>
              <a:rPr lang="mr-IN" sz="4000" dirty="0" smtClean="0"/>
              <a:t>–</a:t>
            </a:r>
            <a:r>
              <a:rPr lang="it-IT" sz="4000" dirty="0" smtClean="0"/>
              <a:t> 1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000" y="1859944"/>
            <a:ext cx="828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800" dirty="0" smtClean="0"/>
              <a:t>In molti sistemi è fondamentale </a:t>
            </a:r>
            <a:r>
              <a:rPr lang="it-IT" sz="2800" b="1" dirty="0" smtClean="0"/>
              <a:t>gestire operazioni </a:t>
            </a:r>
            <a:r>
              <a:rPr lang="it-IT" sz="2800" b="1" dirty="0" smtClean="0">
                <a:solidFill>
                  <a:srgbClr val="C00000"/>
                </a:solidFill>
              </a:rPr>
              <a:t>concorrenti</a:t>
            </a:r>
            <a:r>
              <a:rPr lang="it-IT" sz="2800" dirty="0" smtClean="0"/>
              <a:t> di accesso ai dati …</a:t>
            </a:r>
            <a:endParaRPr lang="it-IT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724294" y="3294868"/>
            <a:ext cx="6229127" cy="83099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				Più di </a:t>
            </a:r>
            <a:r>
              <a:rPr lang="it-IT" sz="2400" dirty="0"/>
              <a:t>8</a:t>
            </a:r>
            <a:r>
              <a:rPr lang="it-IT" sz="2400" dirty="0" smtClean="0"/>
              <a:t> milioni di pagamenti			 processati ogni giorno</a:t>
            </a:r>
            <a:endParaRPr lang="it-IT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40000" y="4505856"/>
            <a:ext cx="846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La maggior parte dei DBMS forniscono un </a:t>
            </a:r>
            <a:r>
              <a:rPr lang="it-IT" sz="2800" b="1" dirty="0" smtClean="0"/>
              <a:t>livello di granularità di </a:t>
            </a:r>
            <a:r>
              <a:rPr lang="it-IT" sz="2800" b="1" i="1" dirty="0" err="1" smtClean="0"/>
              <a:t>locking</a:t>
            </a:r>
            <a:r>
              <a:rPr lang="it-IT" sz="2800" dirty="0" smtClean="0"/>
              <a:t> più fine di quello convenzionale (a livello di tabella, pagina, o singola entry)</a:t>
            </a:r>
            <a:r>
              <a:rPr lang="it-IT" sz="2800" dirty="0"/>
              <a:t>.</a:t>
            </a:r>
            <a:r>
              <a:rPr lang="it-IT" sz="2800" dirty="0" smtClean="0"/>
              <a:t> </a:t>
            </a:r>
            <a:endParaRPr lang="it-IT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24</a:t>
            </a:fld>
            <a:endParaRPr lang="it-IT"/>
          </a:p>
        </p:txBody>
      </p:sp>
      <p:pic>
        <p:nvPicPr>
          <p:cNvPr id="7" name="Picture 6" descr="paypal-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011" y="3373084"/>
            <a:ext cx="1722290" cy="67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018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concorrenza </a:t>
            </a:r>
            <a:r>
              <a:rPr lang="mr-IN" sz="4000" dirty="0" smtClean="0"/>
              <a:t>–</a:t>
            </a:r>
            <a:r>
              <a:rPr lang="it-IT" sz="4000" dirty="0" smtClean="0"/>
              <a:t> 2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0000" y="1862208"/>
            <a:ext cx="8280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it-IT" sz="2800" dirty="0" smtClean="0"/>
              <a:t>Al tempo stesso, un DBMS deve garantire il fatto che </a:t>
            </a:r>
            <a:r>
              <a:rPr lang="it-IT" sz="2800" b="1" dirty="0" smtClean="0"/>
              <a:t>accessi da parte di applicazioni diverse non interferiscano tra loro</a:t>
            </a:r>
            <a:r>
              <a:rPr lang="it-IT" sz="2800" dirty="0" smtClean="0"/>
              <a:t>, lasciando il sistema in uno </a:t>
            </a:r>
            <a:r>
              <a:rPr lang="it-IT" sz="2800" dirty="0" smtClean="0">
                <a:solidFill>
                  <a:srgbClr val="C00000"/>
                </a:solidFill>
              </a:rPr>
              <a:t>stato inconsistente</a:t>
            </a:r>
            <a:r>
              <a:rPr lang="it-IT" sz="2800" dirty="0" smtClean="0"/>
              <a:t> …   </a:t>
            </a:r>
            <a:endParaRPr lang="it-IT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00113" y="3866419"/>
            <a:ext cx="6494085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Es. Sistema informativo dei conti bancari</a:t>
            </a:r>
          </a:p>
          <a:p>
            <a:endParaRPr lang="it-IT" sz="800" dirty="0" smtClean="0"/>
          </a:p>
          <a:p>
            <a:pPr marL="457200" indent="-457200">
              <a:buFont typeface="Wingdings" charset="2"/>
              <a:buChar char="Ø"/>
            </a:pPr>
            <a:r>
              <a:rPr lang="it-IT" sz="2800" dirty="0" smtClean="0"/>
              <a:t>2 richieste da gestire al </a:t>
            </a:r>
            <a:r>
              <a:rPr lang="it-IT" sz="2800" dirty="0" smtClean="0">
                <a:solidFill>
                  <a:srgbClr val="C00000"/>
                </a:solidFill>
              </a:rPr>
              <a:t>tempo </a:t>
            </a:r>
            <a:r>
              <a:rPr lang="it-IT" sz="2800" b="1" dirty="0" smtClean="0">
                <a:solidFill>
                  <a:srgbClr val="C00000"/>
                </a:solidFill>
              </a:rPr>
              <a:t>t</a:t>
            </a:r>
            <a:r>
              <a:rPr lang="it-IT" sz="2800" dirty="0" smtClean="0"/>
              <a:t>:</a:t>
            </a:r>
          </a:p>
          <a:p>
            <a:pPr marL="715963" lvl="2" indent="-354013">
              <a:buFont typeface="Wingdings" charset="2"/>
              <a:buChar char="Ø"/>
            </a:pPr>
            <a:r>
              <a:rPr lang="it-IT" sz="2800" dirty="0" smtClean="0"/>
              <a:t>Prelievo di </a:t>
            </a:r>
            <a:r>
              <a:rPr lang="it-IT" sz="2800" dirty="0" smtClean="0">
                <a:solidFill>
                  <a:srgbClr val="C00000"/>
                </a:solidFill>
              </a:rPr>
              <a:t>100</a:t>
            </a:r>
            <a:r>
              <a:rPr lang="it-IT" sz="2800" dirty="0" smtClean="0"/>
              <a:t> euro dal conto </a:t>
            </a:r>
            <a:r>
              <a:rPr lang="it-IT" sz="2800" dirty="0" smtClean="0">
                <a:solidFill>
                  <a:srgbClr val="C00000"/>
                </a:solidFill>
              </a:rPr>
              <a:t>X</a:t>
            </a:r>
          </a:p>
          <a:p>
            <a:pPr marL="715963" lvl="2" indent="-354013">
              <a:buFont typeface="Wingdings" charset="2"/>
              <a:buChar char="Ø"/>
            </a:pPr>
            <a:r>
              <a:rPr lang="it-IT" sz="2800" dirty="0" smtClean="0"/>
              <a:t>Prelievo di </a:t>
            </a:r>
            <a:r>
              <a:rPr lang="it-IT" sz="2800" dirty="0" smtClean="0">
                <a:solidFill>
                  <a:srgbClr val="C00000"/>
                </a:solidFill>
              </a:rPr>
              <a:t>80</a:t>
            </a:r>
            <a:r>
              <a:rPr lang="it-IT" sz="2800" dirty="0" smtClean="0"/>
              <a:t> euro dal conto </a:t>
            </a:r>
            <a:r>
              <a:rPr lang="it-IT" sz="2800" dirty="0" smtClean="0">
                <a:solidFill>
                  <a:srgbClr val="C00000"/>
                </a:solidFill>
              </a:rPr>
              <a:t>X</a:t>
            </a:r>
            <a:r>
              <a:rPr lang="it-IT" sz="2800" dirty="0" smtClean="0"/>
              <a:t> </a:t>
            </a:r>
          </a:p>
          <a:p>
            <a:pPr marL="457200" indent="-457200">
              <a:buFont typeface="Wingdings" charset="2"/>
              <a:buChar char="Ø"/>
            </a:pPr>
            <a:r>
              <a:rPr lang="it-IT" sz="2800" dirty="0" smtClean="0"/>
              <a:t>Saldo del conto X al tempo </a:t>
            </a:r>
            <a:r>
              <a:rPr lang="it-IT" sz="2800" b="1" dirty="0" smtClean="0"/>
              <a:t>t</a:t>
            </a:r>
            <a:r>
              <a:rPr lang="it-IT" sz="2800" dirty="0" smtClean="0"/>
              <a:t>: </a:t>
            </a:r>
            <a:r>
              <a:rPr lang="it-IT" sz="2800" dirty="0" smtClean="0">
                <a:solidFill>
                  <a:srgbClr val="C00000"/>
                </a:solidFill>
              </a:rPr>
              <a:t>120</a:t>
            </a:r>
            <a:r>
              <a:rPr lang="it-IT" sz="2800" dirty="0" smtClean="0"/>
              <a:t> euro</a:t>
            </a:r>
            <a:endParaRPr lang="it-IT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1260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</a:t>
            </a:r>
            <a:r>
              <a:rPr lang="it-IT" sz="4000" dirty="0"/>
              <a:t>concorrenza </a:t>
            </a:r>
            <a:r>
              <a:rPr lang="mr-IN" sz="4000" dirty="0" smtClean="0"/>
              <a:t>–</a:t>
            </a:r>
            <a:r>
              <a:rPr lang="it-IT" sz="4000" dirty="0" smtClean="0"/>
              <a:t> </a:t>
            </a:r>
            <a:r>
              <a:rPr lang="it-IT" sz="4000" dirty="0"/>
              <a:t>3</a:t>
            </a:r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2000" y="1440000"/>
            <a:ext cx="6801663" cy="460800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ESEMPIO di ESECUZIONE (</a:t>
            </a:r>
            <a:r>
              <a:rPr lang="it-IT" sz="2400" b="1" smtClean="0"/>
              <a:t>non corretta</a:t>
            </a:r>
            <a:r>
              <a:rPr lang="it-IT" sz="2400" smtClean="0"/>
              <a:t>!)</a:t>
            </a:r>
            <a:endParaRPr lang="it-IT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20000" y="2308439"/>
            <a:ext cx="1962204" cy="1323439"/>
          </a:xfrm>
          <a:prstGeom prst="rect">
            <a:avLst/>
          </a:prstGeom>
          <a:ln w="15875"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000" b="1" dirty="0" smtClean="0"/>
              <a:t>OP1</a:t>
            </a:r>
          </a:p>
          <a:p>
            <a:r>
              <a:rPr lang="it-IT" sz="2000" dirty="0" smtClean="0"/>
              <a:t>Leggi X</a:t>
            </a:r>
          </a:p>
          <a:p>
            <a:r>
              <a:rPr lang="it-IT" sz="2000" dirty="0" smtClean="0"/>
              <a:t>Calcola X </a:t>
            </a:r>
            <a:r>
              <a:rPr lang="mr-IN" sz="2000" dirty="0" smtClean="0"/>
              <a:t>–</a:t>
            </a:r>
            <a:r>
              <a:rPr lang="it-IT" sz="2000" dirty="0" smtClean="0"/>
              <a:t> 100</a:t>
            </a:r>
          </a:p>
          <a:p>
            <a:r>
              <a:rPr lang="it-IT" sz="2000" dirty="0" smtClean="0"/>
              <a:t>Scrivi X</a:t>
            </a:r>
            <a:endParaRPr lang="it-IT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860271" y="2307070"/>
            <a:ext cx="1819729" cy="1323439"/>
          </a:xfrm>
          <a:prstGeom prst="rect">
            <a:avLst/>
          </a:prstGeom>
          <a:ln w="15875"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000" b="1" dirty="0" smtClean="0"/>
              <a:t>OP2</a:t>
            </a:r>
          </a:p>
          <a:p>
            <a:r>
              <a:rPr lang="it-IT" sz="2000" dirty="0" smtClean="0"/>
              <a:t>Leggi X</a:t>
            </a:r>
          </a:p>
          <a:p>
            <a:r>
              <a:rPr lang="it-IT" sz="2000" dirty="0" smtClean="0"/>
              <a:t>Calcola X </a:t>
            </a:r>
            <a:r>
              <a:rPr lang="mr-IN" sz="2000" dirty="0" smtClean="0"/>
              <a:t>–</a:t>
            </a:r>
            <a:r>
              <a:rPr lang="it-IT" sz="2000" dirty="0" smtClean="0"/>
              <a:t> 80</a:t>
            </a:r>
          </a:p>
          <a:p>
            <a:r>
              <a:rPr lang="it-IT" sz="2000" dirty="0" smtClean="0"/>
              <a:t>Scrivi X</a:t>
            </a:r>
            <a:endParaRPr lang="it-IT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852757" y="2306184"/>
            <a:ext cx="2480701" cy="2246769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Schedula</a:t>
            </a:r>
            <a:r>
              <a:rPr lang="it-IT" sz="2000" dirty="0" smtClean="0"/>
              <a:t>:</a:t>
            </a:r>
          </a:p>
          <a:p>
            <a:r>
              <a:rPr lang="it-IT" sz="2000" dirty="0" smtClean="0"/>
              <a:t>OP1: Leggi X</a:t>
            </a:r>
          </a:p>
          <a:p>
            <a:r>
              <a:rPr lang="it-IT" sz="2000" dirty="0" smtClean="0"/>
              <a:t>OP2: Leggi X</a:t>
            </a:r>
          </a:p>
          <a:p>
            <a:r>
              <a:rPr lang="it-IT" sz="2000" dirty="0" smtClean="0"/>
              <a:t>OP1: Calcola X </a:t>
            </a:r>
            <a:r>
              <a:rPr lang="mr-IN" sz="2000" dirty="0" smtClean="0"/>
              <a:t>–</a:t>
            </a:r>
            <a:r>
              <a:rPr lang="it-IT" sz="2000" dirty="0" smtClean="0"/>
              <a:t> 100</a:t>
            </a:r>
          </a:p>
          <a:p>
            <a:r>
              <a:rPr lang="it-IT" sz="2000" dirty="0" smtClean="0"/>
              <a:t>OP2: Calcola X </a:t>
            </a:r>
            <a:r>
              <a:rPr lang="mr-IN" sz="2000" dirty="0" smtClean="0"/>
              <a:t>–</a:t>
            </a:r>
            <a:r>
              <a:rPr lang="it-IT" sz="2000" dirty="0" smtClean="0"/>
              <a:t> 80</a:t>
            </a:r>
          </a:p>
          <a:p>
            <a:r>
              <a:rPr lang="it-IT" sz="2000" dirty="0" smtClean="0"/>
              <a:t>OP1: Scrivi X</a:t>
            </a:r>
          </a:p>
          <a:p>
            <a:r>
              <a:rPr lang="it-IT" sz="2000" dirty="0" smtClean="0"/>
              <a:t>OP2: Scrivi X</a:t>
            </a:r>
            <a:endParaRPr lang="it-IT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506216" y="2306184"/>
            <a:ext cx="1220206" cy="2246769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Valore X:</a:t>
            </a:r>
          </a:p>
          <a:p>
            <a:r>
              <a:rPr lang="it-IT" sz="2000" dirty="0" smtClean="0"/>
              <a:t>120</a:t>
            </a:r>
          </a:p>
          <a:p>
            <a:r>
              <a:rPr lang="it-IT" sz="2000" dirty="0" smtClean="0"/>
              <a:t>120</a:t>
            </a:r>
          </a:p>
          <a:p>
            <a:r>
              <a:rPr lang="it-IT" sz="2000" dirty="0" smtClean="0"/>
              <a:t>120</a:t>
            </a:r>
          </a:p>
          <a:p>
            <a:r>
              <a:rPr lang="it-IT" sz="2000" dirty="0" smtClean="0"/>
              <a:t>120</a:t>
            </a:r>
          </a:p>
          <a:p>
            <a:r>
              <a:rPr lang="it-IT" sz="2000" dirty="0" smtClean="0"/>
              <a:t>20</a:t>
            </a:r>
          </a:p>
          <a:p>
            <a:r>
              <a:rPr lang="it-IT" sz="2000" b="1" dirty="0" smtClean="0">
                <a:solidFill>
                  <a:srgbClr val="FF0000"/>
                </a:solidFill>
              </a:rPr>
              <a:t>40 (????)</a:t>
            </a:r>
            <a:endParaRPr lang="it-IT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999" y="4845827"/>
            <a:ext cx="846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Per prevenire tali situazioni, i DBMS implementano </a:t>
            </a:r>
            <a:r>
              <a:rPr lang="it-IT" sz="2400" b="1" dirty="0" smtClean="0"/>
              <a:t>algoritmi di controllo della concorrenza</a:t>
            </a:r>
            <a:r>
              <a:rPr lang="it-IT" sz="2400" dirty="0" smtClean="0"/>
              <a:t> che </a:t>
            </a:r>
            <a:r>
              <a:rPr lang="it-IT" sz="2400" dirty="0" smtClean="0">
                <a:solidFill>
                  <a:srgbClr val="C00000"/>
                </a:solidFill>
              </a:rPr>
              <a:t>operazioni sui dati (</a:t>
            </a:r>
            <a:r>
              <a:rPr lang="it-IT" sz="2400" b="1" dirty="0" smtClean="0">
                <a:solidFill>
                  <a:srgbClr val="C00000"/>
                </a:solidFill>
              </a:rPr>
              <a:t>transazioni</a:t>
            </a:r>
            <a:r>
              <a:rPr lang="it-IT" sz="2400" dirty="0" smtClean="0">
                <a:solidFill>
                  <a:srgbClr val="C00000"/>
                </a:solidFill>
              </a:rPr>
              <a:t>) eseguite in concorrenza producano lo stesso risultato di un’esecuzione seriale</a:t>
            </a:r>
            <a:r>
              <a:rPr lang="it-IT" sz="2400" dirty="0" smtClean="0"/>
              <a:t>.</a:t>
            </a:r>
            <a:endParaRPr lang="it-IT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668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concorrenza </a:t>
            </a:r>
            <a:r>
              <a:rPr lang="mr-IN" sz="4000" dirty="0"/>
              <a:t>–</a:t>
            </a:r>
            <a:r>
              <a:rPr lang="it-IT" sz="4000" dirty="0"/>
              <a:t> </a:t>
            </a:r>
            <a:r>
              <a:rPr lang="it-IT" sz="4000" dirty="0" smtClean="0"/>
              <a:t>4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7042" y="1620000"/>
            <a:ext cx="83894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Lock Manager </a:t>
            </a:r>
            <a:r>
              <a:rPr lang="it-IT" sz="2800" dirty="0" smtClean="0">
                <a:sym typeface="Wingdings"/>
              </a:rPr>
              <a:t> componente del DBMS responsabile di </a:t>
            </a:r>
            <a:r>
              <a:rPr lang="it-IT" sz="2800" dirty="0" smtClean="0">
                <a:solidFill>
                  <a:srgbClr val="C00000"/>
                </a:solidFill>
                <a:sym typeface="Wingdings"/>
              </a:rPr>
              <a:t>gestire i </a:t>
            </a:r>
            <a:r>
              <a:rPr lang="it-IT" sz="2800" dirty="0" err="1" smtClean="0">
                <a:solidFill>
                  <a:srgbClr val="C00000"/>
                </a:solidFill>
                <a:sym typeface="Wingdings"/>
              </a:rPr>
              <a:t>lock</a:t>
            </a:r>
            <a:r>
              <a:rPr lang="it-IT" sz="2800" dirty="0" smtClean="0">
                <a:solidFill>
                  <a:srgbClr val="C00000"/>
                </a:solidFill>
                <a:sym typeface="Wingdings"/>
              </a:rPr>
              <a:t> alle risorse del DB</a:t>
            </a:r>
            <a:r>
              <a:rPr lang="it-IT" sz="2800" dirty="0" smtClean="0">
                <a:sym typeface="Wingdings"/>
              </a:rPr>
              <a:t>, e di </a:t>
            </a:r>
            <a:r>
              <a:rPr lang="it-IT" sz="2800" dirty="0" smtClean="0">
                <a:solidFill>
                  <a:srgbClr val="C00000"/>
                </a:solidFill>
                <a:sym typeface="Wingdings"/>
              </a:rPr>
              <a:t>rispondere alle richieste delle transazioni</a:t>
            </a:r>
            <a:r>
              <a:rPr lang="it-IT" sz="2800" dirty="0" smtClean="0">
                <a:sym typeface="Wingdings"/>
              </a:rPr>
              <a:t>.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674921" y="3650096"/>
            <a:ext cx="1962204" cy="1938992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000" b="1" dirty="0" smtClean="0"/>
              <a:t>OP1</a:t>
            </a:r>
          </a:p>
          <a:p>
            <a:r>
              <a:rPr lang="it-IT" sz="2000" b="1" dirty="0" smtClean="0">
                <a:solidFill>
                  <a:srgbClr val="FF0000"/>
                </a:solidFill>
              </a:rPr>
              <a:t>Lock(x)</a:t>
            </a:r>
          </a:p>
          <a:p>
            <a:r>
              <a:rPr lang="it-IT" sz="2000" dirty="0" smtClean="0"/>
              <a:t>Leggi X</a:t>
            </a:r>
          </a:p>
          <a:p>
            <a:r>
              <a:rPr lang="it-IT" sz="2000" dirty="0" smtClean="0"/>
              <a:t>Calcola X </a:t>
            </a:r>
            <a:r>
              <a:rPr lang="mr-IN" sz="2000" dirty="0" smtClean="0"/>
              <a:t>–</a:t>
            </a:r>
            <a:r>
              <a:rPr lang="it-IT" sz="2000" dirty="0" smtClean="0"/>
              <a:t> 100</a:t>
            </a:r>
          </a:p>
          <a:p>
            <a:r>
              <a:rPr lang="it-IT" sz="2000" dirty="0" smtClean="0"/>
              <a:t>Scrivi X</a:t>
            </a:r>
          </a:p>
          <a:p>
            <a:r>
              <a:rPr lang="it-IT" sz="2000" b="1" dirty="0" err="1" smtClean="0">
                <a:solidFill>
                  <a:srgbClr val="FF0000"/>
                </a:solidFill>
              </a:rPr>
              <a:t>Unlock</a:t>
            </a:r>
            <a:r>
              <a:rPr lang="it-IT" sz="2000" b="1" dirty="0" smtClean="0">
                <a:solidFill>
                  <a:srgbClr val="FF0000"/>
                </a:solidFill>
              </a:rPr>
              <a:t>(x)</a:t>
            </a:r>
            <a:endParaRPr lang="it-IT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97362" y="3650096"/>
            <a:ext cx="1819729" cy="1938992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000" b="1" dirty="0" smtClean="0"/>
              <a:t>OP2</a:t>
            </a:r>
          </a:p>
          <a:p>
            <a:r>
              <a:rPr lang="it-IT" sz="2000" b="1" dirty="0" smtClean="0">
                <a:solidFill>
                  <a:srgbClr val="FF0000"/>
                </a:solidFill>
              </a:rPr>
              <a:t>Lock(x)</a:t>
            </a:r>
          </a:p>
          <a:p>
            <a:r>
              <a:rPr lang="it-IT" sz="2000" dirty="0" smtClean="0"/>
              <a:t>Leggi X</a:t>
            </a:r>
          </a:p>
          <a:p>
            <a:r>
              <a:rPr lang="it-IT" sz="2000" dirty="0" smtClean="0"/>
              <a:t>Calcola X </a:t>
            </a:r>
            <a:r>
              <a:rPr lang="mr-IN" sz="2000" dirty="0" smtClean="0"/>
              <a:t>–</a:t>
            </a:r>
            <a:r>
              <a:rPr lang="it-IT" sz="2000" dirty="0" smtClean="0"/>
              <a:t> 80</a:t>
            </a:r>
          </a:p>
          <a:p>
            <a:r>
              <a:rPr lang="it-IT" sz="2000" dirty="0" smtClean="0"/>
              <a:t>Scrivi X</a:t>
            </a:r>
          </a:p>
          <a:p>
            <a:r>
              <a:rPr lang="it-IT" sz="2000" b="1" dirty="0" err="1" smtClean="0">
                <a:solidFill>
                  <a:srgbClr val="FF0000"/>
                </a:solidFill>
              </a:rPr>
              <a:t>Unlock</a:t>
            </a:r>
            <a:r>
              <a:rPr lang="it-IT" sz="2000" b="1" dirty="0" smtClean="0">
                <a:solidFill>
                  <a:srgbClr val="FF0000"/>
                </a:solidFill>
              </a:rPr>
              <a:t>(x)</a:t>
            </a:r>
            <a:endParaRPr lang="it-IT" sz="2000" b="1" dirty="0">
              <a:solidFill>
                <a:srgbClr val="FF0000"/>
              </a:solidFill>
            </a:endParaRPr>
          </a:p>
        </p:txBody>
      </p:sp>
      <p:sp>
        <p:nvSpPr>
          <p:cNvPr id="8" name="CasellaDiTesto 3"/>
          <p:cNvSpPr txBox="1"/>
          <p:nvPr/>
        </p:nvSpPr>
        <p:spPr>
          <a:xfrm>
            <a:off x="4735435" y="3006730"/>
            <a:ext cx="4171042" cy="3231654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61950" indent="-354013">
              <a:buFont typeface="Wingdings" charset="2"/>
              <a:buChar char="Ø"/>
            </a:pPr>
            <a:r>
              <a:rPr lang="it-IT" sz="2800" dirty="0" smtClean="0"/>
              <a:t>Utilizzo di </a:t>
            </a:r>
            <a:r>
              <a:rPr lang="it-IT" sz="2800" b="1" dirty="0" err="1" smtClean="0"/>
              <a:t>lock</a:t>
            </a:r>
            <a:r>
              <a:rPr lang="it-IT" sz="2800" dirty="0" smtClean="0"/>
              <a:t> in lettura/scrittura per accesso a risorse condivise (dati).</a:t>
            </a:r>
          </a:p>
          <a:p>
            <a:pPr marL="285750" indent="-285750">
              <a:buFont typeface="Wingdings" charset="2"/>
              <a:buChar char="Ø"/>
            </a:pPr>
            <a:endParaRPr lang="it-IT" sz="800" dirty="0" smtClean="0"/>
          </a:p>
          <a:p>
            <a:pPr marL="361950" indent="-361950">
              <a:buFont typeface="Wingdings" charset="2"/>
              <a:buChar char="Ø"/>
            </a:pPr>
            <a:r>
              <a:rPr lang="it-IT" sz="2800" dirty="0" smtClean="0"/>
              <a:t>Algoritmi (</a:t>
            </a:r>
            <a:r>
              <a:rPr lang="it-IT" sz="2800" b="1" dirty="0" smtClean="0">
                <a:solidFill>
                  <a:srgbClr val="FF0000"/>
                </a:solidFill>
              </a:rPr>
              <a:t>2FL</a:t>
            </a:r>
            <a:r>
              <a:rPr lang="it-IT" sz="2800" dirty="0" smtClean="0">
                <a:solidFill>
                  <a:srgbClr val="FF0000"/>
                </a:solidFill>
              </a:rPr>
              <a:t>, </a:t>
            </a:r>
            <a:r>
              <a:rPr lang="it-IT" sz="2800" b="1" dirty="0" smtClean="0">
                <a:solidFill>
                  <a:srgbClr val="FF0000"/>
                </a:solidFill>
              </a:rPr>
              <a:t>S2FL</a:t>
            </a:r>
            <a:r>
              <a:rPr lang="it-IT" sz="2800" dirty="0" smtClean="0"/>
              <a:t>) per gestire </a:t>
            </a:r>
            <a:r>
              <a:rPr lang="it-IT" sz="2800" u="sng" dirty="0" smtClean="0"/>
              <a:t>ordine di acquisizione </a:t>
            </a:r>
            <a:r>
              <a:rPr lang="it-IT" sz="2800" dirty="0" smtClean="0"/>
              <a:t>dei </a:t>
            </a:r>
            <a:r>
              <a:rPr lang="it-IT" sz="2800" dirty="0" err="1" smtClean="0"/>
              <a:t>lock</a:t>
            </a:r>
            <a:r>
              <a:rPr lang="it-IT" sz="2800" dirty="0" smtClean="0"/>
              <a:t>.</a:t>
            </a:r>
            <a:endParaRPr lang="it-IT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75383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componenti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Esplosione 1 32"/>
          <p:cNvSpPr/>
          <p:nvPr/>
        </p:nvSpPr>
        <p:spPr>
          <a:xfrm>
            <a:off x="602566" y="1687554"/>
            <a:ext cx="2893925" cy="1745080"/>
          </a:xfrm>
          <a:prstGeom prst="irregularSeal1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Efficienza</a:t>
            </a:r>
            <a:endParaRPr lang="it-IT" sz="2400" b="1" dirty="0"/>
          </a:p>
        </p:txBody>
      </p:sp>
      <p:sp>
        <p:nvSpPr>
          <p:cNvPr id="7" name="Esplosione 1 33"/>
          <p:cNvSpPr/>
          <p:nvPr/>
        </p:nvSpPr>
        <p:spPr>
          <a:xfrm>
            <a:off x="602566" y="4564048"/>
            <a:ext cx="3311936" cy="1745080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Affidabilità</a:t>
            </a:r>
            <a:endParaRPr lang="it-IT" sz="2400" b="1" dirty="0"/>
          </a:p>
        </p:txBody>
      </p:sp>
      <p:sp>
        <p:nvSpPr>
          <p:cNvPr id="8" name="Esplosione 1 34"/>
          <p:cNvSpPr/>
          <p:nvPr/>
        </p:nvSpPr>
        <p:spPr>
          <a:xfrm>
            <a:off x="5562098" y="4564048"/>
            <a:ext cx="3311936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Sicurezza</a:t>
            </a:r>
            <a:endParaRPr lang="it-IT" sz="2400" b="1" dirty="0"/>
          </a:p>
        </p:txBody>
      </p:sp>
      <p:sp>
        <p:nvSpPr>
          <p:cNvPr id="9" name="Esplosione 1 35"/>
          <p:cNvSpPr/>
          <p:nvPr/>
        </p:nvSpPr>
        <p:spPr>
          <a:xfrm>
            <a:off x="5393620" y="1687554"/>
            <a:ext cx="3464337" cy="1745080"/>
          </a:xfrm>
          <a:prstGeom prst="irregularSeal1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Concorrenza</a:t>
            </a:r>
            <a:endParaRPr lang="it-IT" sz="2400" b="1" dirty="0"/>
          </a:p>
        </p:txBody>
      </p:sp>
      <p:sp>
        <p:nvSpPr>
          <p:cNvPr id="10" name="CasellaDiTesto 36"/>
          <p:cNvSpPr txBox="1"/>
          <p:nvPr/>
        </p:nvSpPr>
        <p:spPr>
          <a:xfrm>
            <a:off x="3763289" y="3432634"/>
            <a:ext cx="1803699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4800" dirty="0" smtClean="0"/>
              <a:t>DBMS</a:t>
            </a:r>
            <a:endParaRPr lang="it-IT" sz="4800" dirty="0"/>
          </a:p>
        </p:txBody>
      </p:sp>
      <p:pic>
        <p:nvPicPr>
          <p:cNvPr id="11" name="Immagine 37" descr="icon_d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823" y="4263631"/>
            <a:ext cx="633490" cy="633490"/>
          </a:xfrm>
          <a:prstGeom prst="rect">
            <a:avLst/>
          </a:prstGeom>
        </p:spPr>
      </p:pic>
      <p:cxnSp>
        <p:nvCxnSpPr>
          <p:cNvPr id="12" name="Connettore 2 39"/>
          <p:cNvCxnSpPr/>
          <p:nvPr/>
        </p:nvCxnSpPr>
        <p:spPr>
          <a:xfrm flipH="1" flipV="1">
            <a:off x="3126713" y="3022102"/>
            <a:ext cx="528925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nettore 2 41"/>
          <p:cNvCxnSpPr/>
          <p:nvPr/>
        </p:nvCxnSpPr>
        <p:spPr>
          <a:xfrm flipV="1">
            <a:off x="5674640" y="3022102"/>
            <a:ext cx="348857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nettore 2 43"/>
          <p:cNvCxnSpPr/>
          <p:nvPr/>
        </p:nvCxnSpPr>
        <p:spPr>
          <a:xfrm>
            <a:off x="5674640" y="4263631"/>
            <a:ext cx="348857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ttore 2 45"/>
          <p:cNvCxnSpPr/>
          <p:nvPr/>
        </p:nvCxnSpPr>
        <p:spPr>
          <a:xfrm flipH="1">
            <a:off x="3126713" y="4263631"/>
            <a:ext cx="528925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0910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affidabilità</a:t>
            </a:r>
            <a:r>
              <a:rPr lang="it-IT" sz="4000" dirty="0"/>
              <a:t>; </a:t>
            </a:r>
            <a:r>
              <a:rPr lang="it-IT" sz="4000" dirty="0" err="1"/>
              <a:t>roll</a:t>
            </a:r>
            <a:r>
              <a:rPr lang="it-IT" sz="4000" dirty="0"/>
              <a:t>-back – </a:t>
            </a:r>
            <a:r>
              <a:rPr lang="it-IT" sz="4000" dirty="0" smtClean="0"/>
              <a:t>1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0000" y="1620000"/>
            <a:ext cx="828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it-IT" sz="2800" dirty="0" smtClean="0"/>
              <a:t>Alcune operazioni sui dati sono </a:t>
            </a:r>
            <a:r>
              <a:rPr lang="it-IT" sz="2800" b="1" dirty="0" smtClean="0"/>
              <a:t>particolarmente delicate</a:t>
            </a:r>
            <a:r>
              <a:rPr lang="it-IT" sz="2800" dirty="0" smtClean="0"/>
              <a:t>, e devono essere gestite in maniera opportuna, secondo la regola del </a:t>
            </a:r>
            <a:r>
              <a:rPr lang="it-IT" sz="2800" b="1" dirty="0" smtClean="0"/>
              <a:t>tutto o niente</a:t>
            </a:r>
            <a:r>
              <a:rPr lang="it-IT" sz="2800" dirty="0" smtClean="0"/>
              <a:t>.</a:t>
            </a:r>
            <a:endParaRPr lang="it-IT" sz="2800" dirty="0">
              <a:solidFill>
                <a:srgbClr val="FF0000"/>
              </a:solidFill>
              <a:sym typeface="Wingding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0832" y="3467473"/>
            <a:ext cx="6849819" cy="400110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000" dirty="0" smtClean="0"/>
              <a:t>Es. Trasferimento di denaro (100$) dal conto X al conto Y.</a:t>
            </a:r>
            <a:endParaRPr lang="it-IT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1770417" y="4159984"/>
            <a:ext cx="2525008" cy="1938992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Op1: X = </a:t>
            </a:r>
            <a:r>
              <a:rPr lang="it-IT" sz="2400" dirty="0"/>
              <a:t>X –</a:t>
            </a:r>
            <a:r>
              <a:rPr lang="it-IT" sz="2400" dirty="0" smtClean="0"/>
              <a:t> 100</a:t>
            </a:r>
          </a:p>
          <a:p>
            <a:endParaRPr lang="it-IT" sz="2400" dirty="0" smtClean="0"/>
          </a:p>
          <a:p>
            <a:endParaRPr lang="it-IT" sz="2400" dirty="0"/>
          </a:p>
          <a:p>
            <a:endParaRPr lang="it-IT" sz="2400" dirty="0" smtClean="0"/>
          </a:p>
          <a:p>
            <a:r>
              <a:rPr lang="it-IT" sz="2400" dirty="0" smtClean="0"/>
              <a:t>Op2: Y = Y + 100</a:t>
            </a:r>
            <a:endParaRPr lang="it-IT" sz="2400" dirty="0"/>
          </a:p>
        </p:txBody>
      </p:sp>
      <p:sp>
        <p:nvSpPr>
          <p:cNvPr id="20" name="Esplosione 2 10"/>
          <p:cNvSpPr/>
          <p:nvPr/>
        </p:nvSpPr>
        <p:spPr>
          <a:xfrm>
            <a:off x="2256553" y="4622053"/>
            <a:ext cx="1552737" cy="914400"/>
          </a:xfrm>
          <a:prstGeom prst="irregularSeal2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algn="ctr"/>
            <a:r>
              <a:rPr lang="it-IT" dirty="0" smtClean="0"/>
              <a:t>CRASH !</a:t>
            </a:r>
            <a:endParaRPr lang="it-IT" dirty="0"/>
          </a:p>
        </p:txBody>
      </p:sp>
      <p:pic>
        <p:nvPicPr>
          <p:cNvPr id="22" name="Picture 2" descr="bancoma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644" y="4159984"/>
            <a:ext cx="2515993" cy="2143626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50996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</a:t>
            </a:r>
            <a:r>
              <a:rPr lang="it-IT" sz="4000" dirty="0"/>
              <a:t>affidabilità; </a:t>
            </a:r>
            <a:r>
              <a:rPr lang="it-IT" sz="4000" dirty="0" err="1"/>
              <a:t>roll</a:t>
            </a:r>
            <a:r>
              <a:rPr lang="it-IT" sz="4000" dirty="0"/>
              <a:t>-back – </a:t>
            </a:r>
            <a:r>
              <a:rPr lang="it-IT" sz="4000" dirty="0" smtClean="0"/>
              <a:t>2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0000" y="1440000"/>
            <a:ext cx="468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it-IT" sz="2800" dirty="0" smtClean="0"/>
              <a:t>Alcune operazioni sui dati sono </a:t>
            </a:r>
            <a:r>
              <a:rPr lang="it-IT" sz="2800" b="1" dirty="0" smtClean="0"/>
              <a:t>particolarmente delicate</a:t>
            </a:r>
            <a:r>
              <a:rPr lang="it-IT" sz="2800" dirty="0" smtClean="0"/>
              <a:t>, e devono essere gestite in maniera opportuna, secondo la regola del </a:t>
            </a:r>
            <a:r>
              <a:rPr lang="it-IT" sz="2800" b="1" dirty="0" smtClean="0"/>
              <a:t>tutto o niente</a:t>
            </a:r>
            <a:r>
              <a:rPr lang="it-IT" sz="2800" dirty="0" smtClean="0"/>
              <a:t>.</a:t>
            </a:r>
            <a:endParaRPr lang="it-IT" sz="2800" dirty="0">
              <a:solidFill>
                <a:srgbClr val="FF0000"/>
              </a:solidFill>
              <a:sym typeface="Wingdings"/>
            </a:endParaRPr>
          </a:p>
        </p:txBody>
      </p:sp>
      <p:pic>
        <p:nvPicPr>
          <p:cNvPr id="6" name="Picture 5" descr="bancoma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178" y="1512000"/>
            <a:ext cx="3272747" cy="27883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0000" y="4770588"/>
            <a:ext cx="846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it-IT" sz="2800" dirty="0" smtClean="0"/>
              <a:t>Per questo, i DBMS devono fornire appositi strumenti  per </a:t>
            </a:r>
            <a:r>
              <a:rPr lang="it-IT" sz="2800" b="1" dirty="0" smtClean="0">
                <a:solidFill>
                  <a:srgbClr val="C00000"/>
                </a:solidFill>
              </a:rPr>
              <a:t>annullare operazioni non completate</a:t>
            </a:r>
            <a:r>
              <a:rPr lang="it-IT" sz="2800" dirty="0" smtClean="0"/>
              <a:t> e fare </a:t>
            </a:r>
            <a:r>
              <a:rPr lang="it-IT" sz="2800" b="1" dirty="0" err="1" smtClean="0">
                <a:solidFill>
                  <a:srgbClr val="C00000"/>
                </a:solidFill>
              </a:rPr>
              <a:t>roll</a:t>
            </a:r>
            <a:r>
              <a:rPr lang="it-IT" sz="2800" b="1" dirty="0" smtClean="0">
                <a:solidFill>
                  <a:srgbClr val="C00000"/>
                </a:solidFill>
              </a:rPr>
              <a:t>-back</a:t>
            </a:r>
            <a:r>
              <a:rPr lang="it-IT" sz="2800" dirty="0" smtClean="0"/>
              <a:t> dello stato del sistema …</a:t>
            </a:r>
            <a:endParaRPr lang="it-IT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00722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</a:t>
            </a:r>
            <a:r>
              <a:rPr lang="it-IT" sz="4000" dirty="0"/>
              <a:t>affidabilità; persistenza – </a:t>
            </a:r>
            <a:r>
              <a:rPr lang="it-IT" sz="4000" dirty="0" smtClean="0"/>
              <a:t>1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8423" y="1440000"/>
            <a:ext cx="8280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In molti casi i DBMS mettono a disposizione appositi </a:t>
            </a:r>
            <a:r>
              <a:rPr lang="it-IT" sz="2800" b="1" dirty="0" smtClean="0"/>
              <a:t>strumenti ed algoritmi per garantire la persistenza dei dati</a:t>
            </a:r>
            <a:r>
              <a:rPr lang="it-IT" sz="2800" dirty="0" smtClean="0"/>
              <a:t> anche in presenza di</a:t>
            </a:r>
            <a:r>
              <a:rPr lang="it-IT" sz="2800" b="1" dirty="0" smtClean="0"/>
              <a:t> malfunzionamenti hardware/software.</a:t>
            </a:r>
          </a:p>
          <a:p>
            <a:endParaRPr lang="it-IT" sz="1200" dirty="0" smtClean="0"/>
          </a:p>
          <a:p>
            <a:r>
              <a:rPr lang="it-IT" sz="2800" dirty="0" smtClean="0"/>
              <a:t>Il controllore di affidabilità utilizza dei </a:t>
            </a:r>
            <a:r>
              <a:rPr lang="it-IT" sz="2800" b="1" dirty="0" smtClean="0"/>
              <a:t>log</a:t>
            </a:r>
            <a:r>
              <a:rPr lang="it-IT" sz="2800" dirty="0" smtClean="0"/>
              <a:t>, nel quale sono indicate tutte le </a:t>
            </a:r>
            <a:r>
              <a:rPr lang="it-IT" sz="2800" dirty="0" smtClean="0">
                <a:solidFill>
                  <a:srgbClr val="C00000"/>
                </a:solidFill>
              </a:rPr>
              <a:t>operazioni svolte dal DBMS</a:t>
            </a:r>
            <a:r>
              <a:rPr lang="it-IT" sz="2800" dirty="0" smtClean="0"/>
              <a:t>.</a:t>
            </a:r>
          </a:p>
          <a:p>
            <a:endParaRPr lang="it-IT" sz="2800" dirty="0" smtClean="0"/>
          </a:p>
          <a:p>
            <a:pPr marL="457200" indent="-457200">
              <a:buFont typeface="Wingdings" charset="2"/>
              <a:buChar char="Ø"/>
            </a:pPr>
            <a:r>
              <a:rPr lang="it-IT" sz="2800" dirty="0" smtClean="0"/>
              <a:t>Algoritmi ad-hoc (es. algoritmo di </a:t>
            </a:r>
            <a:r>
              <a:rPr lang="it-IT" sz="2800" dirty="0" smtClean="0">
                <a:solidFill>
                  <a:srgbClr val="C00000"/>
                </a:solidFill>
              </a:rPr>
              <a:t>ripresa a caldo / a freddo</a:t>
            </a:r>
            <a:r>
              <a:rPr lang="it-IT" sz="2800" dirty="0" smtClean="0"/>
              <a:t>) per ripristinare lo stato dei dati a partire dai log del DBMS.</a:t>
            </a:r>
            <a:endParaRPr lang="it-IT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235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</a:t>
            </a:r>
            <a:r>
              <a:rPr lang="it-IT" sz="4000" dirty="0"/>
              <a:t>affidabilità; persistenza </a:t>
            </a:r>
            <a:r>
              <a:rPr lang="it-IT" sz="4000" dirty="0" smtClean="0"/>
              <a:t>– 2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8000" y="1440000"/>
            <a:ext cx="82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Il controllore di affidabilità utilizza un </a:t>
            </a:r>
            <a:r>
              <a:rPr lang="it-IT" sz="3200" b="1" dirty="0" smtClean="0"/>
              <a:t>log</a:t>
            </a:r>
            <a:r>
              <a:rPr lang="it-IT" sz="3200" dirty="0" smtClean="0"/>
              <a:t>, nel quale sono indicate tutte le </a:t>
            </a:r>
            <a:r>
              <a:rPr lang="it-IT" sz="3200" dirty="0" smtClean="0">
                <a:solidFill>
                  <a:srgbClr val="C00000"/>
                </a:solidFill>
              </a:rPr>
              <a:t>operazioni svolte dal DBMS</a:t>
            </a:r>
            <a:r>
              <a:rPr lang="it-IT" sz="3200" dirty="0" smtClean="0"/>
              <a:t>. </a:t>
            </a:r>
            <a:endParaRPr lang="it-IT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10856" y="3467090"/>
            <a:ext cx="2172133" cy="369332"/>
          </a:xfrm>
          <a:prstGeom prst="rect">
            <a:avLst/>
          </a:prstGeom>
          <a:solidFill>
            <a:schemeClr val="accent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LOG, struttura logica</a:t>
            </a:r>
            <a:endParaRPr lang="it-IT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40196" y="4799677"/>
            <a:ext cx="7546579" cy="147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735057" y="4922538"/>
            <a:ext cx="831703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mtClean="0"/>
              <a:t>Tempo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48940" y="4496864"/>
            <a:ext cx="0" cy="6498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587580" y="4460007"/>
            <a:ext cx="0" cy="6498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416756" y="4460007"/>
            <a:ext cx="0" cy="6498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940196" y="4127532"/>
            <a:ext cx="81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/>
                <a:cs typeface="Consolas"/>
              </a:rPr>
              <a:t>10:</a:t>
            </a:r>
            <a:r>
              <a:rPr lang="en-US" dirty="0" smtClean="0">
                <a:latin typeface="Consolas"/>
                <a:cs typeface="Consolas"/>
              </a:rPr>
              <a:t>34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139325" y="4127532"/>
            <a:ext cx="81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/>
                <a:cs typeface="Consolas"/>
              </a:rPr>
              <a:t>10:</a:t>
            </a:r>
            <a:r>
              <a:rPr lang="en-US" dirty="0" smtClean="0">
                <a:latin typeface="Consolas"/>
                <a:cs typeface="Consolas"/>
              </a:rPr>
              <a:t>35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133666" y="4080371"/>
            <a:ext cx="81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/>
                <a:cs typeface="Consolas"/>
              </a:rPr>
              <a:t>10:</a:t>
            </a:r>
            <a:r>
              <a:rPr lang="en-US" dirty="0" smtClean="0">
                <a:latin typeface="Consolas"/>
                <a:cs typeface="Consolas"/>
              </a:rPr>
              <a:t>36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79182" y="5109809"/>
            <a:ext cx="145379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T1, </a:t>
            </a:r>
            <a:r>
              <a:rPr lang="en-US" b="1" dirty="0" smtClean="0">
                <a:latin typeface="Consolas"/>
                <a:cs typeface="Consolas"/>
              </a:rPr>
              <a:t>INSERT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2821662" y="5109809"/>
            <a:ext cx="145379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T2, </a:t>
            </a:r>
            <a:r>
              <a:rPr lang="en-US" b="1" dirty="0" smtClean="0">
                <a:latin typeface="Consolas"/>
                <a:cs typeface="Consolas"/>
              </a:rPr>
              <a:t>DELETE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4860683" y="5107204"/>
            <a:ext cx="145379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T3, </a:t>
            </a:r>
            <a:r>
              <a:rPr lang="en-US" b="1" dirty="0" smtClean="0">
                <a:latin typeface="Consolas"/>
                <a:cs typeface="Consolas"/>
              </a:rPr>
              <a:t>INSERT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48000" y="5789149"/>
            <a:ext cx="828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Tramite il log, è possibile fare </a:t>
            </a:r>
            <a:r>
              <a:rPr lang="it-IT" sz="2400" smtClean="0"/>
              <a:t>il </a:t>
            </a:r>
            <a:r>
              <a:rPr lang="it-IT" sz="2400" b="1" smtClean="0">
                <a:cs typeface="Consolas"/>
              </a:rPr>
              <a:t>do / </a:t>
            </a:r>
            <a:r>
              <a:rPr lang="it-IT" sz="2400" b="1" dirty="0" err="1" smtClean="0">
                <a:cs typeface="Consolas"/>
              </a:rPr>
              <a:t>undo</a:t>
            </a:r>
            <a:r>
              <a:rPr lang="it-IT" sz="2400" b="1" dirty="0" smtClean="0">
                <a:cs typeface="Consolas"/>
              </a:rPr>
              <a:t> </a:t>
            </a:r>
            <a:r>
              <a:rPr lang="it-IT" sz="2400" dirty="0" smtClean="0"/>
              <a:t>delle operazioni…</a:t>
            </a:r>
            <a:endParaRPr lang="it-IT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2603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</a:t>
            </a:r>
            <a:r>
              <a:rPr lang="it-IT" sz="4000" dirty="0"/>
              <a:t>affidabilità; persistenza – </a:t>
            </a:r>
            <a:r>
              <a:rPr lang="it-IT" sz="4000" dirty="0" smtClean="0"/>
              <a:t>3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8000" y="1440000"/>
            <a:ext cx="82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Il controllore di affidabilità utilizza un </a:t>
            </a:r>
            <a:r>
              <a:rPr lang="it-IT" sz="3200" b="1" dirty="0" smtClean="0"/>
              <a:t>log</a:t>
            </a:r>
            <a:r>
              <a:rPr lang="it-IT" sz="3200" dirty="0" smtClean="0"/>
              <a:t>, nel quale sono indicate tutte le </a:t>
            </a:r>
            <a:r>
              <a:rPr lang="it-IT" sz="3200" dirty="0" smtClean="0">
                <a:solidFill>
                  <a:srgbClr val="C00000"/>
                </a:solidFill>
              </a:rPr>
              <a:t>operazioni svolte dal DBMS</a:t>
            </a:r>
            <a:r>
              <a:rPr lang="it-IT" sz="3200" dirty="0" smtClean="0"/>
              <a:t>. </a:t>
            </a:r>
            <a:endParaRPr lang="it-IT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10856" y="3467090"/>
            <a:ext cx="2172133" cy="369332"/>
          </a:xfrm>
          <a:prstGeom prst="rect">
            <a:avLst/>
          </a:prstGeom>
          <a:solidFill>
            <a:schemeClr val="accent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LOG, struttura logica</a:t>
            </a:r>
            <a:endParaRPr lang="it-IT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40196" y="4799677"/>
            <a:ext cx="7546579" cy="147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735057" y="4922538"/>
            <a:ext cx="831703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mtClean="0"/>
              <a:t>Tempo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48940" y="4496864"/>
            <a:ext cx="0" cy="6498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587580" y="4460007"/>
            <a:ext cx="0" cy="6498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416756" y="4460007"/>
            <a:ext cx="0" cy="6498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940196" y="4127532"/>
            <a:ext cx="81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/>
                <a:cs typeface="Consolas"/>
              </a:rPr>
              <a:t>10:</a:t>
            </a:r>
            <a:r>
              <a:rPr lang="en-US" dirty="0" smtClean="0">
                <a:latin typeface="Consolas"/>
                <a:cs typeface="Consolas"/>
              </a:rPr>
              <a:t>34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139325" y="4127532"/>
            <a:ext cx="81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/>
                <a:cs typeface="Consolas"/>
              </a:rPr>
              <a:t>10:</a:t>
            </a:r>
            <a:r>
              <a:rPr lang="en-US" dirty="0" smtClean="0">
                <a:latin typeface="Consolas"/>
                <a:cs typeface="Consolas"/>
              </a:rPr>
              <a:t>35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133666" y="4080371"/>
            <a:ext cx="81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/>
                <a:cs typeface="Consolas"/>
              </a:rPr>
              <a:t>10:</a:t>
            </a:r>
            <a:r>
              <a:rPr lang="en-US" dirty="0" smtClean="0">
                <a:latin typeface="Consolas"/>
                <a:cs typeface="Consolas"/>
              </a:rPr>
              <a:t>36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79182" y="5109809"/>
            <a:ext cx="145379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T1, </a:t>
            </a:r>
            <a:r>
              <a:rPr lang="en-US" b="1" dirty="0" smtClean="0">
                <a:latin typeface="Consolas"/>
                <a:cs typeface="Consolas"/>
              </a:rPr>
              <a:t>INSERT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2821662" y="5109809"/>
            <a:ext cx="145379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T2, </a:t>
            </a:r>
            <a:r>
              <a:rPr lang="en-US" b="1" dirty="0" smtClean="0">
                <a:latin typeface="Consolas"/>
                <a:cs typeface="Consolas"/>
              </a:rPr>
              <a:t>DELETE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4860683" y="5107204"/>
            <a:ext cx="145379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T3, </a:t>
            </a:r>
            <a:r>
              <a:rPr lang="en-US" b="1" dirty="0" smtClean="0">
                <a:latin typeface="Consolas"/>
                <a:cs typeface="Consolas"/>
              </a:rPr>
              <a:t>INSERT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48000" y="5789149"/>
            <a:ext cx="828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Tramite il log, è possibile fare il </a:t>
            </a:r>
            <a:r>
              <a:rPr lang="it-IT" sz="2400" b="1" dirty="0" smtClean="0">
                <a:cs typeface="Consolas"/>
              </a:rPr>
              <a:t>do / </a:t>
            </a:r>
            <a:r>
              <a:rPr lang="it-IT" sz="2400" b="1" dirty="0" err="1" smtClean="0">
                <a:cs typeface="Consolas"/>
              </a:rPr>
              <a:t>undo</a:t>
            </a:r>
            <a:r>
              <a:rPr lang="it-IT" sz="2400" b="1" dirty="0" smtClean="0">
                <a:cs typeface="Consolas"/>
              </a:rPr>
              <a:t> </a:t>
            </a:r>
            <a:r>
              <a:rPr lang="it-IT" sz="2400" dirty="0" smtClean="0"/>
              <a:t>delle operazioni…</a:t>
            </a:r>
            <a:endParaRPr lang="it-IT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33</a:t>
            </a:fld>
            <a:endParaRPr lang="it-IT"/>
          </a:p>
        </p:txBody>
      </p:sp>
      <p:sp>
        <p:nvSpPr>
          <p:cNvPr id="19" name="CasellaDiTesto 1"/>
          <p:cNvSpPr txBox="1"/>
          <p:nvPr/>
        </p:nvSpPr>
        <p:spPr>
          <a:xfrm>
            <a:off x="642295" y="4124378"/>
            <a:ext cx="8140755" cy="646331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3600" dirty="0"/>
              <a:t>D</a:t>
            </a:r>
            <a:r>
              <a:rPr lang="it-IT" sz="3600" dirty="0" smtClean="0"/>
              <a:t>. Dove/come memorizzare il file di log? 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2060463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</a:t>
            </a:r>
            <a:r>
              <a:rPr lang="it-IT" sz="4000" dirty="0"/>
              <a:t>affidabilità; persistenza – </a:t>
            </a:r>
            <a:r>
              <a:rPr lang="it-IT" sz="4000" dirty="0" smtClean="0"/>
              <a:t>4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8000" y="1440000"/>
            <a:ext cx="828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Transazione</a:t>
            </a:r>
            <a:r>
              <a:rPr lang="it-IT" sz="2800" dirty="0" smtClean="0"/>
              <a:t> </a:t>
            </a:r>
            <a:r>
              <a:rPr lang="it-IT" sz="2800" dirty="0" smtClean="0">
                <a:sym typeface="Wingdings"/>
              </a:rPr>
              <a:t> insieme di operazioni (lettura/scrittura) eseguite su un DB dal DBMS. </a:t>
            </a:r>
            <a:endParaRPr lang="it-IT" sz="1200" dirty="0"/>
          </a:p>
        </p:txBody>
      </p:sp>
      <p:sp>
        <p:nvSpPr>
          <p:cNvPr id="6" name="CasellaDiTesto 1"/>
          <p:cNvSpPr txBox="1"/>
          <p:nvPr/>
        </p:nvSpPr>
        <p:spPr>
          <a:xfrm>
            <a:off x="648000" y="2941726"/>
            <a:ext cx="5898520" cy="461665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400" dirty="0" smtClean="0"/>
              <a:t>Proprietà </a:t>
            </a:r>
            <a:r>
              <a:rPr lang="it-IT" sz="2400" b="1" dirty="0" smtClean="0">
                <a:solidFill>
                  <a:srgbClr val="C00000"/>
                </a:solidFill>
              </a:rPr>
              <a:t>ACID</a:t>
            </a:r>
            <a:r>
              <a:rPr lang="it-IT" sz="2400" dirty="0" smtClean="0"/>
              <a:t> di un sistema transazionale</a:t>
            </a:r>
            <a:endParaRPr lang="it-IT" sz="2400" dirty="0"/>
          </a:p>
        </p:txBody>
      </p:sp>
      <p:sp>
        <p:nvSpPr>
          <p:cNvPr id="7" name="TextBox 4"/>
          <p:cNvSpPr txBox="1"/>
          <p:nvPr/>
        </p:nvSpPr>
        <p:spPr>
          <a:xfrm>
            <a:off x="648000" y="3465254"/>
            <a:ext cx="8100000" cy="2970044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it-IT" sz="800" dirty="0" smtClean="0">
              <a:sym typeface="Wingdings"/>
            </a:endParaRPr>
          </a:p>
          <a:p>
            <a:pPr marL="342900" indent="-342900">
              <a:buFont typeface="Wingdings" charset="2"/>
              <a:buChar char="Ø"/>
            </a:pPr>
            <a:r>
              <a:rPr lang="it-IT" sz="2000" b="1" dirty="0" smtClean="0">
                <a:sym typeface="Wingdings"/>
              </a:rPr>
              <a:t>Atomicità </a:t>
            </a:r>
            <a:r>
              <a:rPr lang="it-IT" sz="2000" dirty="0" smtClean="0">
                <a:sym typeface="Wingdings"/>
              </a:rPr>
              <a:t> La transazione deve essere eseguita con la regola del “</a:t>
            </a:r>
            <a:r>
              <a:rPr lang="it-IT" sz="2000" dirty="0" smtClean="0">
                <a:solidFill>
                  <a:srgbClr val="FF0000"/>
                </a:solidFill>
                <a:sym typeface="Wingdings"/>
              </a:rPr>
              <a:t>tutto o niente</a:t>
            </a:r>
            <a:r>
              <a:rPr lang="it-IT" sz="2000" dirty="0" smtClean="0">
                <a:sym typeface="Wingdings"/>
              </a:rPr>
              <a:t>”.</a:t>
            </a:r>
          </a:p>
          <a:p>
            <a:pPr marL="171450" indent="-171450">
              <a:buFont typeface="Wingdings" charset="2"/>
              <a:buChar char="Ø"/>
            </a:pPr>
            <a:endParaRPr lang="it-IT" sz="400" dirty="0" smtClean="0">
              <a:sym typeface="Wingdings"/>
            </a:endParaRPr>
          </a:p>
          <a:p>
            <a:pPr marL="342900" indent="-342900">
              <a:buFont typeface="Wingdings" charset="2"/>
              <a:buChar char="Ø"/>
            </a:pPr>
            <a:r>
              <a:rPr lang="it-IT" sz="2000" b="1" dirty="0" smtClean="0">
                <a:sym typeface="Wingdings"/>
              </a:rPr>
              <a:t>Consistenza </a:t>
            </a:r>
            <a:r>
              <a:rPr lang="it-IT" sz="2000" dirty="0" smtClean="0">
                <a:sym typeface="Wingdings"/>
              </a:rPr>
              <a:t> La transazione deve lasciare il DB in uno stato </a:t>
            </a:r>
            <a:r>
              <a:rPr lang="it-IT" sz="2000" dirty="0" smtClean="0">
                <a:solidFill>
                  <a:srgbClr val="FF0000"/>
                </a:solidFill>
                <a:sym typeface="Wingdings"/>
              </a:rPr>
              <a:t>consistente</a:t>
            </a:r>
            <a:r>
              <a:rPr lang="it-IT" sz="2000" dirty="0" smtClean="0">
                <a:sym typeface="Wingdings"/>
              </a:rPr>
              <a:t>, vincoli di integrità sui dati non devono essere violati.</a:t>
            </a:r>
          </a:p>
          <a:p>
            <a:pPr marL="171450" indent="-171450">
              <a:buFont typeface="Wingdings" charset="2"/>
              <a:buChar char="Ø"/>
            </a:pPr>
            <a:endParaRPr lang="it-IT" sz="800" dirty="0" smtClean="0">
              <a:sym typeface="Wingdings"/>
            </a:endParaRPr>
          </a:p>
          <a:p>
            <a:pPr marL="342900" indent="-342900">
              <a:buFont typeface="Wingdings" charset="2"/>
              <a:buChar char="Ø"/>
            </a:pPr>
            <a:r>
              <a:rPr lang="it-IT" sz="2000" b="1" dirty="0" smtClean="0">
                <a:sym typeface="Wingdings"/>
              </a:rPr>
              <a:t>Isolamento</a:t>
            </a:r>
            <a:r>
              <a:rPr lang="it-IT" sz="2000" dirty="0" smtClean="0">
                <a:sym typeface="Wingdings"/>
              </a:rPr>
              <a:t>  L’esecuzione di una transazione deve essere </a:t>
            </a:r>
            <a:r>
              <a:rPr lang="it-IT" sz="2000" dirty="0" smtClean="0">
                <a:solidFill>
                  <a:srgbClr val="FF0000"/>
                </a:solidFill>
                <a:sym typeface="Wingdings"/>
              </a:rPr>
              <a:t>indipendente</a:t>
            </a:r>
            <a:r>
              <a:rPr lang="it-IT" sz="2000" dirty="0" smtClean="0">
                <a:sym typeface="Wingdings"/>
              </a:rPr>
              <a:t> dalle altre.</a:t>
            </a:r>
          </a:p>
          <a:p>
            <a:pPr marL="171450" indent="-171450">
              <a:buFont typeface="Wingdings" charset="2"/>
              <a:buChar char="Ø"/>
            </a:pPr>
            <a:endParaRPr lang="it-IT" sz="700" dirty="0" smtClean="0">
              <a:sym typeface="Wingdings"/>
            </a:endParaRPr>
          </a:p>
          <a:p>
            <a:pPr marL="342900" indent="-342900">
              <a:buFont typeface="Wingdings" charset="2"/>
              <a:buChar char="Ø"/>
            </a:pPr>
            <a:r>
              <a:rPr lang="it-IT" sz="2000" b="1" dirty="0" smtClean="0">
                <a:sym typeface="Wingdings"/>
              </a:rPr>
              <a:t>Persistenza</a:t>
            </a:r>
            <a:r>
              <a:rPr lang="it-IT" sz="2000" dirty="0" smtClean="0">
                <a:sym typeface="Wingdings"/>
              </a:rPr>
              <a:t>  L’effetto di una transazione conclusa con successo non deve essere perso.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52438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componenti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Esplosione 1 32"/>
          <p:cNvSpPr/>
          <p:nvPr/>
        </p:nvSpPr>
        <p:spPr>
          <a:xfrm>
            <a:off x="602566" y="1687554"/>
            <a:ext cx="2893925" cy="1745080"/>
          </a:xfrm>
          <a:prstGeom prst="irregularSeal1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Efficienza</a:t>
            </a:r>
            <a:endParaRPr lang="it-IT" sz="2400" b="1" dirty="0"/>
          </a:p>
        </p:txBody>
      </p:sp>
      <p:sp>
        <p:nvSpPr>
          <p:cNvPr id="9" name="Esplosione 1 35"/>
          <p:cNvSpPr/>
          <p:nvPr/>
        </p:nvSpPr>
        <p:spPr>
          <a:xfrm>
            <a:off x="5393620" y="1687554"/>
            <a:ext cx="3464337" cy="1745080"/>
          </a:xfrm>
          <a:prstGeom prst="irregularSeal1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Concorrenza</a:t>
            </a:r>
            <a:endParaRPr lang="it-IT" sz="2400" b="1" dirty="0"/>
          </a:p>
        </p:txBody>
      </p:sp>
      <p:sp>
        <p:nvSpPr>
          <p:cNvPr id="10" name="CasellaDiTesto 36"/>
          <p:cNvSpPr txBox="1"/>
          <p:nvPr/>
        </p:nvSpPr>
        <p:spPr>
          <a:xfrm>
            <a:off x="3763289" y="3432634"/>
            <a:ext cx="1803699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4800" dirty="0" smtClean="0"/>
              <a:t>DBMS</a:t>
            </a:r>
            <a:endParaRPr lang="it-IT" sz="4800" dirty="0"/>
          </a:p>
        </p:txBody>
      </p:sp>
      <p:pic>
        <p:nvPicPr>
          <p:cNvPr id="11" name="Immagine 37" descr="icon_d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823" y="4263631"/>
            <a:ext cx="633490" cy="633490"/>
          </a:xfrm>
          <a:prstGeom prst="rect">
            <a:avLst/>
          </a:prstGeom>
        </p:spPr>
      </p:pic>
      <p:cxnSp>
        <p:nvCxnSpPr>
          <p:cNvPr id="12" name="Connettore 2 39"/>
          <p:cNvCxnSpPr/>
          <p:nvPr/>
        </p:nvCxnSpPr>
        <p:spPr>
          <a:xfrm flipH="1" flipV="1">
            <a:off x="3126713" y="3022102"/>
            <a:ext cx="528925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nettore 2 41"/>
          <p:cNvCxnSpPr/>
          <p:nvPr/>
        </p:nvCxnSpPr>
        <p:spPr>
          <a:xfrm flipV="1">
            <a:off x="5674640" y="3022102"/>
            <a:ext cx="348857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nettore 2 43"/>
          <p:cNvCxnSpPr/>
          <p:nvPr/>
        </p:nvCxnSpPr>
        <p:spPr>
          <a:xfrm>
            <a:off x="5674640" y="4263631"/>
            <a:ext cx="348857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ttore 2 45"/>
          <p:cNvCxnSpPr/>
          <p:nvPr/>
        </p:nvCxnSpPr>
        <p:spPr>
          <a:xfrm flipH="1">
            <a:off x="3126713" y="4263631"/>
            <a:ext cx="528925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Esplosione 1 34"/>
          <p:cNvSpPr/>
          <p:nvPr/>
        </p:nvSpPr>
        <p:spPr>
          <a:xfrm>
            <a:off x="5562098" y="4564048"/>
            <a:ext cx="3311936" cy="1745080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Sicurezza</a:t>
            </a:r>
            <a:endParaRPr lang="it-IT" sz="2400" b="1" dirty="0"/>
          </a:p>
        </p:txBody>
      </p:sp>
      <p:sp>
        <p:nvSpPr>
          <p:cNvPr id="17" name="Esplosione 1 33"/>
          <p:cNvSpPr/>
          <p:nvPr/>
        </p:nvSpPr>
        <p:spPr>
          <a:xfrm>
            <a:off x="602566" y="4564048"/>
            <a:ext cx="3311936" cy="1745080"/>
          </a:xfrm>
          <a:prstGeom prst="irregularSeal1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Affidabilità</a:t>
            </a:r>
            <a:endParaRPr lang="it-IT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56824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en-US" sz="4000" dirty="0" err="1" smtClean="0"/>
              <a:t>sicurezza</a:t>
            </a:r>
            <a:r>
              <a:rPr lang="en-US" sz="4000" dirty="0"/>
              <a:t>;</a:t>
            </a:r>
            <a:r>
              <a:rPr lang="en-US" sz="4000" dirty="0" smtClean="0"/>
              <a:t> multi-</a:t>
            </a:r>
            <a:r>
              <a:rPr lang="en-US" sz="4000" dirty="0" err="1" smtClean="0"/>
              <a:t>utenza</a:t>
            </a:r>
            <a:endParaRPr lang="en-US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000" y="1440000"/>
            <a:ext cx="8280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La maggior parte dei DBMS implementa </a:t>
            </a:r>
            <a:r>
              <a:rPr lang="it-IT" sz="2800" b="1" dirty="0" smtClean="0"/>
              <a:t>politiche di controllo degli accessi</a:t>
            </a:r>
            <a:r>
              <a:rPr lang="it-IT" sz="2800" dirty="0" smtClean="0"/>
              <a:t> ad i dati mediante </a:t>
            </a:r>
            <a:r>
              <a:rPr lang="it-IT" sz="2800" b="1" dirty="0" smtClean="0"/>
              <a:t>sistemi di permessi</a:t>
            </a:r>
            <a:r>
              <a:rPr lang="it-IT" sz="2800" dirty="0" smtClean="0"/>
              <a:t>:</a:t>
            </a:r>
          </a:p>
          <a:p>
            <a:pPr algn="just"/>
            <a:endParaRPr lang="it-IT" sz="800" dirty="0" smtClean="0"/>
          </a:p>
          <a:p>
            <a:pPr marL="457200" indent="-457200" algn="just">
              <a:buFont typeface="Wingdings" charset="2"/>
              <a:buChar char="Ø"/>
            </a:pPr>
            <a:r>
              <a:rPr lang="it-IT" sz="2800" dirty="0" smtClean="0"/>
              <a:t>Quali </a:t>
            </a:r>
            <a:r>
              <a:rPr lang="it-IT" sz="2800" dirty="0" smtClean="0">
                <a:solidFill>
                  <a:srgbClr val="C00000"/>
                </a:solidFill>
              </a:rPr>
              <a:t>operazioni sono consentite</a:t>
            </a:r>
            <a:r>
              <a:rPr lang="it-IT" sz="2800" dirty="0" smtClean="0"/>
              <a:t> all’utente X?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it-IT" sz="2800" dirty="0" smtClean="0"/>
              <a:t>Quali </a:t>
            </a:r>
            <a:r>
              <a:rPr lang="it-IT" sz="2800" dirty="0" smtClean="0">
                <a:solidFill>
                  <a:srgbClr val="C00000"/>
                </a:solidFill>
              </a:rPr>
              <a:t>dati appartengono</a:t>
            </a:r>
            <a:r>
              <a:rPr lang="it-IT" sz="2800" dirty="0" smtClean="0"/>
              <a:t> all’utente X?</a:t>
            </a:r>
            <a:endParaRPr lang="it-IT" sz="2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201788"/>
              </p:ext>
            </p:extLst>
          </p:nvPr>
        </p:nvGraphicFramePr>
        <p:xfrm>
          <a:off x="1655232" y="4586111"/>
          <a:ext cx="7267224" cy="148336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816806"/>
                <a:gridCol w="1816806"/>
                <a:gridCol w="1602322"/>
                <a:gridCol w="203129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Utente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OPERAZIONE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DATO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PERMESSO</a:t>
                      </a:r>
                      <a:endParaRPr lang="it-IT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Utente X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Lettura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Stipendio</a:t>
                      </a:r>
                      <a:r>
                        <a:rPr lang="it-IT" baseline="0" noProof="0" dirty="0" smtClean="0"/>
                        <a:t> di X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Consentito</a:t>
                      </a:r>
                      <a:endParaRPr lang="it-IT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Utente X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Lettura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Stipendio</a:t>
                      </a:r>
                      <a:r>
                        <a:rPr lang="it-IT" baseline="0" noProof="0" dirty="0" smtClean="0"/>
                        <a:t> di Y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Consentito</a:t>
                      </a:r>
                      <a:endParaRPr lang="it-IT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Utente Y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Scrittura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Stipendio</a:t>
                      </a:r>
                      <a:r>
                        <a:rPr lang="it-IT" baseline="0" noProof="0" dirty="0" smtClean="0"/>
                        <a:t> di Y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noProof="0" dirty="0" smtClean="0"/>
                        <a:t>Negato</a:t>
                      </a:r>
                      <a:endParaRPr lang="it-IT" b="1" noProof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7" descr="tomas_arad_cartoon_man-portre.p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38" y="4737825"/>
            <a:ext cx="395088" cy="594117"/>
          </a:xfrm>
          <a:prstGeom prst="rect">
            <a:avLst/>
          </a:prstGeom>
        </p:spPr>
      </p:pic>
      <p:pic>
        <p:nvPicPr>
          <p:cNvPr id="9" name="Picture 8" descr="tomas_arad_cartoon_man-portre.p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25" y="5499786"/>
            <a:ext cx="395088" cy="594117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1186557" y="5080000"/>
            <a:ext cx="468675" cy="98778"/>
          </a:xfrm>
          <a:prstGeom prst="straightConnector1">
            <a:avLst/>
          </a:prstGeom>
          <a:ln w="254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989013" y="5796845"/>
            <a:ext cx="666219" cy="98778"/>
          </a:xfrm>
          <a:prstGeom prst="straightConnector1">
            <a:avLst/>
          </a:prstGeom>
          <a:ln w="254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186557" y="5178778"/>
            <a:ext cx="468675" cy="275852"/>
          </a:xfrm>
          <a:prstGeom prst="straightConnector1">
            <a:avLst/>
          </a:prstGeom>
          <a:ln w="254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80086" y="4496344"/>
            <a:ext cx="817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UTENTE </a:t>
            </a:r>
            <a:r>
              <a:rPr lang="en-US" sz="1200" b="1" dirty="0" smtClean="0"/>
              <a:t>X</a:t>
            </a:r>
            <a:endParaRPr lang="en-US" sz="1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36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481393" y="6063780"/>
            <a:ext cx="816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UTENTE </a:t>
            </a:r>
            <a:r>
              <a:rPr lang="en-US" sz="1200" b="1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7388827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sicurezza</a:t>
            </a:r>
            <a:r>
              <a:rPr lang="it-IT" sz="4000" dirty="0"/>
              <a:t>; scalabilità </a:t>
            </a:r>
            <a:r>
              <a:rPr lang="it-IT" sz="4000" dirty="0" smtClean="0"/>
              <a:t>– 1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2000" y="1080000"/>
            <a:ext cx="8280000" cy="523220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chemeClr val="tx1"/>
                </a:solidFill>
              </a:rPr>
              <a:t>Scalabilità orizzontale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8000" y="1800000"/>
            <a:ext cx="828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Possibilità di gestire grandi moli di dati aumentando il </a:t>
            </a:r>
            <a:r>
              <a:rPr lang="it-IT" sz="2800" b="1" dirty="0" smtClean="0"/>
              <a:t>numero di nodi </a:t>
            </a:r>
            <a:r>
              <a:rPr lang="it-IT" sz="2800" dirty="0" smtClean="0"/>
              <a:t>usati per lo </a:t>
            </a:r>
            <a:r>
              <a:rPr lang="it-IT" sz="2800" i="1" dirty="0" err="1" smtClean="0"/>
              <a:t>storage</a:t>
            </a:r>
            <a:endParaRPr lang="it-IT" sz="2800" dirty="0"/>
          </a:p>
          <a:p>
            <a:r>
              <a:rPr lang="it-IT" sz="2800" dirty="0" smtClean="0">
                <a:sym typeface="Wingdings"/>
              </a:rPr>
              <a:t> </a:t>
            </a:r>
            <a:r>
              <a:rPr lang="it-IT" sz="2800" b="1" dirty="0" smtClean="0">
                <a:solidFill>
                  <a:srgbClr val="C00000"/>
                </a:solidFill>
              </a:rPr>
              <a:t>database distribuito</a:t>
            </a:r>
            <a:r>
              <a:rPr lang="it-IT" sz="2800" dirty="0" smtClean="0"/>
              <a:t>.</a:t>
            </a:r>
            <a:endParaRPr lang="it-IT" sz="2800" dirty="0"/>
          </a:p>
        </p:txBody>
      </p:sp>
      <p:pic>
        <p:nvPicPr>
          <p:cNvPr id="16" name="Immagine 9" descr="database-server-300px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2" y="3468000"/>
            <a:ext cx="1024299" cy="1259384"/>
          </a:xfrm>
          <a:prstGeom prst="rect">
            <a:avLst/>
          </a:prstGeom>
        </p:spPr>
      </p:pic>
      <p:pic>
        <p:nvPicPr>
          <p:cNvPr id="17" name="Immagine 14" descr="database-server-300px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422" y="3468000"/>
            <a:ext cx="1024299" cy="1259384"/>
          </a:xfrm>
          <a:prstGeom prst="rect">
            <a:avLst/>
          </a:prstGeom>
        </p:spPr>
      </p:pic>
      <p:pic>
        <p:nvPicPr>
          <p:cNvPr id="18" name="Immagine 15" descr="database-server-300px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045" y="3468000"/>
            <a:ext cx="1024299" cy="1259384"/>
          </a:xfrm>
          <a:prstGeom prst="rect">
            <a:avLst/>
          </a:prstGeom>
        </p:spPr>
      </p:pic>
      <p:sp>
        <p:nvSpPr>
          <p:cNvPr id="19" name="CasellaDiTesto 11"/>
          <p:cNvSpPr txBox="1"/>
          <p:nvPr/>
        </p:nvSpPr>
        <p:spPr>
          <a:xfrm>
            <a:off x="1978608" y="5574253"/>
            <a:ext cx="2639665" cy="584776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3200" b="1" dirty="0" err="1" smtClean="0"/>
              <a:t>f</a:t>
            </a:r>
            <a:r>
              <a:rPr lang="it-IT" sz="3200" dirty="0" smtClean="0"/>
              <a:t>(</a:t>
            </a:r>
            <a:r>
              <a:rPr lang="it-IT" sz="3200" dirty="0" err="1" smtClean="0"/>
              <a:t>nuovo_dato</a:t>
            </a:r>
            <a:r>
              <a:rPr lang="it-IT" sz="3200" dirty="0" smtClean="0"/>
              <a:t>)</a:t>
            </a:r>
            <a:endParaRPr lang="it-IT" sz="3200" dirty="0"/>
          </a:p>
        </p:txBody>
      </p:sp>
      <p:cxnSp>
        <p:nvCxnSpPr>
          <p:cNvPr id="20" name="Connettore 2 17"/>
          <p:cNvCxnSpPr/>
          <p:nvPr/>
        </p:nvCxnSpPr>
        <p:spPr>
          <a:xfrm flipH="1" flipV="1">
            <a:off x="1808311" y="4727384"/>
            <a:ext cx="1339427" cy="7864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18"/>
          <p:cNvCxnSpPr/>
          <p:nvPr/>
        </p:nvCxnSpPr>
        <p:spPr>
          <a:xfrm flipV="1">
            <a:off x="3622615" y="4727384"/>
            <a:ext cx="1256709" cy="7864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2"/>
          <p:cNvCxnSpPr/>
          <p:nvPr/>
        </p:nvCxnSpPr>
        <p:spPr>
          <a:xfrm flipV="1">
            <a:off x="3298441" y="4851319"/>
            <a:ext cx="0" cy="6624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4"/>
          <p:cNvSpPr txBox="1"/>
          <p:nvPr/>
        </p:nvSpPr>
        <p:spPr>
          <a:xfrm>
            <a:off x="6144388" y="3573222"/>
            <a:ext cx="2754502" cy="1992066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tIns="72000" bIns="72000" rtlCol="0">
            <a:spAutoFit/>
          </a:bodyPr>
          <a:lstStyle/>
          <a:p>
            <a:pPr algn="ctr"/>
            <a:r>
              <a:rPr lang="it-IT" sz="2400" dirty="0" smtClean="0"/>
              <a:t>La funzione di </a:t>
            </a:r>
            <a:r>
              <a:rPr lang="it-IT" sz="2400" b="1" dirty="0" err="1" smtClean="0">
                <a:solidFill>
                  <a:srgbClr val="C00000"/>
                </a:solidFill>
              </a:rPr>
              <a:t>sharding</a:t>
            </a:r>
            <a:r>
              <a:rPr lang="it-IT" sz="2400" b="1" dirty="0">
                <a:solidFill>
                  <a:srgbClr val="C00000"/>
                </a:solidFill>
              </a:rPr>
              <a:t> </a:t>
            </a:r>
            <a:r>
              <a:rPr lang="it-IT" sz="2400" dirty="0" smtClean="0"/>
              <a:t>determina la politica di  distribuzione dei dati tra i nodi</a:t>
            </a:r>
            <a:endParaRPr lang="it-IT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9887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DBMS: sicurezza</a:t>
            </a:r>
            <a:r>
              <a:rPr lang="it-IT" sz="4000" dirty="0"/>
              <a:t>; scalabilità </a:t>
            </a:r>
            <a:r>
              <a:rPr lang="it-IT" sz="4000" dirty="0" smtClean="0"/>
              <a:t>– 2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8000" y="1800000"/>
            <a:ext cx="8280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 smtClean="0"/>
              <a:t>Ulteriori funzionalità di un database distribuito.</a:t>
            </a:r>
          </a:p>
          <a:p>
            <a:endParaRPr lang="it-IT" sz="800" dirty="0" smtClean="0"/>
          </a:p>
          <a:p>
            <a:pPr marL="514350" indent="-514350">
              <a:buAutoNum type="arabicPeriod"/>
            </a:pPr>
            <a:r>
              <a:rPr lang="it-IT" sz="2800" dirty="0" smtClean="0"/>
              <a:t>Meccanismi di </a:t>
            </a:r>
            <a:r>
              <a:rPr lang="it-IT" sz="2800" b="1" i="1" dirty="0" err="1">
                <a:solidFill>
                  <a:srgbClr val="C00000"/>
                </a:solidFill>
              </a:rPr>
              <a:t>l</a:t>
            </a:r>
            <a:r>
              <a:rPr lang="it-IT" sz="2800" b="1" i="1" dirty="0" err="1" smtClean="0">
                <a:solidFill>
                  <a:srgbClr val="C00000"/>
                </a:solidFill>
              </a:rPr>
              <a:t>oad-balancing</a:t>
            </a:r>
            <a:endParaRPr lang="it-IT" sz="2800" b="1" i="1" dirty="0" smtClean="0">
              <a:solidFill>
                <a:srgbClr val="C00000"/>
              </a:solidFill>
            </a:endParaRPr>
          </a:p>
          <a:p>
            <a:pPr marL="514350" indent="-514350" algn="just">
              <a:buAutoNum type="arabicPeriod"/>
            </a:pPr>
            <a:endParaRPr lang="it-IT" sz="800" b="1" dirty="0" smtClean="0"/>
          </a:p>
          <a:p>
            <a:pPr marL="514350" indent="-514350">
              <a:buAutoNum type="arabicPeriod"/>
            </a:pPr>
            <a:r>
              <a:rPr lang="it-IT" sz="2800" dirty="0" smtClean="0"/>
              <a:t>Meccanismi di </a:t>
            </a:r>
            <a:r>
              <a:rPr lang="it-IT" sz="2800" b="1" dirty="0">
                <a:solidFill>
                  <a:srgbClr val="C00000"/>
                </a:solidFill>
              </a:rPr>
              <a:t>g</a:t>
            </a:r>
            <a:r>
              <a:rPr lang="it-IT" sz="2800" b="1" dirty="0" smtClean="0">
                <a:solidFill>
                  <a:srgbClr val="C00000"/>
                </a:solidFill>
              </a:rPr>
              <a:t>estione delle repliche</a:t>
            </a:r>
            <a:r>
              <a:rPr lang="it-IT" sz="2800" b="1" dirty="0" smtClean="0"/>
              <a:t> </a:t>
            </a:r>
            <a:r>
              <a:rPr lang="it-IT" sz="2800" dirty="0" smtClean="0"/>
              <a:t>dati</a:t>
            </a:r>
          </a:p>
          <a:p>
            <a:pPr algn="just"/>
            <a:endParaRPr lang="it-IT" sz="2800" dirty="0" smtClean="0"/>
          </a:p>
          <a:p>
            <a:pPr algn="just"/>
            <a:endParaRPr lang="it-IT" sz="2800" dirty="0" smtClean="0"/>
          </a:p>
          <a:p>
            <a:pPr algn="just"/>
            <a:endParaRPr lang="it-IT" sz="2800" dirty="0" smtClean="0"/>
          </a:p>
          <a:p>
            <a:pPr algn="just"/>
            <a:endParaRPr lang="it-IT" sz="2800" dirty="0" smtClean="0"/>
          </a:p>
          <a:p>
            <a:r>
              <a:rPr lang="it-IT" sz="2800" b="1" dirty="0" smtClean="0"/>
              <a:t>PROBLEMA</a:t>
            </a:r>
            <a:r>
              <a:rPr lang="it-IT" sz="2800" dirty="0" smtClean="0"/>
              <a:t>. Come gestire la </a:t>
            </a:r>
            <a:r>
              <a:rPr lang="it-IT" sz="2800" b="1" dirty="0" smtClean="0"/>
              <a:t>consistenza</a:t>
            </a:r>
            <a:r>
              <a:rPr lang="it-IT" sz="2800" dirty="0" smtClean="0"/>
              <a:t> delle repliche dati in presenza di partizionamenti della rete e perdita di messaggi? </a:t>
            </a:r>
            <a:r>
              <a:rPr lang="it-IT" sz="2800" b="1" dirty="0" smtClean="0">
                <a:solidFill>
                  <a:srgbClr val="C00000"/>
                </a:solidFill>
              </a:rPr>
              <a:t>CAP </a:t>
            </a:r>
            <a:r>
              <a:rPr lang="it-IT" sz="2800" b="1" dirty="0" err="1" smtClean="0">
                <a:solidFill>
                  <a:srgbClr val="C00000"/>
                </a:solidFill>
              </a:rPr>
              <a:t>Theorem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dirty="0" smtClean="0"/>
              <a:t>…</a:t>
            </a:r>
            <a:endParaRPr lang="it-IT" sz="2800" dirty="0"/>
          </a:p>
        </p:txBody>
      </p:sp>
      <p:pic>
        <p:nvPicPr>
          <p:cNvPr id="25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839" y="3608346"/>
            <a:ext cx="5254694" cy="1385420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38</a:t>
            </a:fld>
            <a:endParaRPr lang="it-IT"/>
          </a:p>
        </p:txBody>
      </p:sp>
      <p:sp>
        <p:nvSpPr>
          <p:cNvPr id="26" name="TextBox 25"/>
          <p:cNvSpPr txBox="1"/>
          <p:nvPr/>
        </p:nvSpPr>
        <p:spPr>
          <a:xfrm>
            <a:off x="432000" y="1080000"/>
            <a:ext cx="8280000" cy="523220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chemeClr val="tx1"/>
                </a:solidFill>
              </a:rPr>
              <a:t>Scalabilità orizzontale</a:t>
            </a:r>
            <a:endParaRPr lang="it-IT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369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architettura a 3 livelli</a:t>
            </a:r>
            <a:endParaRPr lang="en-US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0554" y="3174168"/>
            <a:ext cx="5956713" cy="230011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32000" y="1144800"/>
            <a:ext cx="8280000" cy="954107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chemeClr val="tx1"/>
                </a:solidFill>
              </a:rPr>
              <a:t>In pratica, un DBMS può essere visto come una </a:t>
            </a:r>
            <a:r>
              <a:rPr lang="it-IT" sz="2800" b="1" dirty="0" smtClean="0">
                <a:solidFill>
                  <a:srgbClr val="FF0000"/>
                </a:solidFill>
              </a:rPr>
              <a:t>architettura software</a:t>
            </a:r>
            <a:r>
              <a:rPr lang="it-IT" sz="2800" dirty="0" smtClean="0">
                <a:solidFill>
                  <a:schemeClr val="tx1"/>
                </a:solidFill>
              </a:rPr>
              <a:t> a 3 livelli …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69763" y="3333720"/>
            <a:ext cx="1566334" cy="620889"/>
          </a:xfrm>
          <a:prstGeom prst="rect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SCHEMA</a:t>
            </a:r>
          </a:p>
          <a:p>
            <a:pPr algn="ctr"/>
            <a:r>
              <a:rPr lang="en-US" b="1" dirty="0" smtClean="0"/>
              <a:t>ESTERNO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2937091" y="3333720"/>
            <a:ext cx="1566334" cy="620889"/>
          </a:xfrm>
          <a:prstGeom prst="rect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SCHEMA</a:t>
            </a:r>
          </a:p>
          <a:p>
            <a:pPr algn="ctr"/>
            <a:r>
              <a:rPr lang="en-US" b="1" dirty="0" smtClean="0"/>
              <a:t>ESTERNO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4902199" y="3333720"/>
            <a:ext cx="1566334" cy="620889"/>
          </a:xfrm>
          <a:prstGeom prst="rect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SCHEMA</a:t>
            </a:r>
          </a:p>
          <a:p>
            <a:pPr algn="ctr"/>
            <a:r>
              <a:rPr lang="en-US" b="1" dirty="0" smtClean="0"/>
              <a:t>ESTERNO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1392764" y="4201515"/>
            <a:ext cx="4659491" cy="485424"/>
          </a:xfrm>
          <a:prstGeom prst="rect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SCHEMA </a:t>
            </a:r>
            <a:r>
              <a:rPr lang="en-US" b="1" dirty="0" smtClean="0"/>
              <a:t>LOGICO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1389941" y="4844923"/>
            <a:ext cx="4659491" cy="485424"/>
          </a:xfrm>
          <a:prstGeom prst="rect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SCHEMA </a:t>
            </a:r>
            <a:r>
              <a:rPr lang="en-US" b="1" dirty="0" smtClean="0"/>
              <a:t>FISICO</a:t>
            </a:r>
            <a:endParaRPr lang="en-US" b="1" dirty="0"/>
          </a:p>
        </p:txBody>
      </p:sp>
      <p:pic>
        <p:nvPicPr>
          <p:cNvPr id="15" name="Picture 14" descr="hard_disk_driv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062" y="5573931"/>
            <a:ext cx="817304" cy="69842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6200000">
            <a:off x="260484" y="4329688"/>
            <a:ext cx="657551" cy="307777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DBMS</a:t>
            </a:r>
            <a:endParaRPr lang="en-US" sz="1400" b="1" dirty="0"/>
          </a:p>
        </p:txBody>
      </p:sp>
      <p:pic>
        <p:nvPicPr>
          <p:cNvPr id="17" name="Picture 16" descr="hard_disk_driv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907" y="5573931"/>
            <a:ext cx="817304" cy="698423"/>
          </a:xfrm>
          <a:prstGeom prst="rect">
            <a:avLst/>
          </a:prstGeom>
        </p:spPr>
      </p:pic>
      <p:pic>
        <p:nvPicPr>
          <p:cNvPr id="18" name="Picture 17" descr="tomas_arad_cartoon_man-portre.png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124" y="2479215"/>
            <a:ext cx="395088" cy="594117"/>
          </a:xfrm>
          <a:prstGeom prst="rect">
            <a:avLst/>
          </a:prstGeom>
        </p:spPr>
      </p:pic>
      <p:pic>
        <p:nvPicPr>
          <p:cNvPr id="19" name="Picture 18" descr="tomas_arad_cartoon_man-portre.png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989" y="2479215"/>
            <a:ext cx="395088" cy="594117"/>
          </a:xfrm>
          <a:prstGeom prst="rect">
            <a:avLst/>
          </a:prstGeom>
        </p:spPr>
      </p:pic>
      <p:pic>
        <p:nvPicPr>
          <p:cNvPr id="20" name="Picture 19" descr="tomas_arad_cartoon_man-portre.png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399" y="2477157"/>
            <a:ext cx="395088" cy="594117"/>
          </a:xfrm>
          <a:prstGeom prst="rect">
            <a:avLst/>
          </a:prstGeom>
        </p:spPr>
      </p:pic>
      <p:pic>
        <p:nvPicPr>
          <p:cNvPr id="21" name="Picture 20" descr="tomas_arad_cartoon_man-portre.png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267" y="2479215"/>
            <a:ext cx="395088" cy="59411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082355" y="3320999"/>
            <a:ext cx="1840054" cy="646331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Descrive </a:t>
            </a:r>
            <a:r>
              <a:rPr lang="it-IT" b="1" dirty="0" smtClean="0"/>
              <a:t>come </a:t>
            </a:r>
          </a:p>
          <a:p>
            <a:pPr algn="ctr"/>
            <a:r>
              <a:rPr lang="it-IT" b="1" dirty="0" smtClean="0"/>
              <a:t>si presenta </a:t>
            </a:r>
            <a:r>
              <a:rPr lang="it-IT" dirty="0" smtClean="0"/>
              <a:t>il DB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4811" y="4121062"/>
            <a:ext cx="2110372" cy="646331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Descrive </a:t>
            </a:r>
            <a:r>
              <a:rPr lang="it-IT" b="1" dirty="0" smtClean="0"/>
              <a:t>cosa rappresenta</a:t>
            </a:r>
            <a:r>
              <a:rPr lang="it-IT" dirty="0" smtClean="0"/>
              <a:t> il DB </a:t>
            </a:r>
            <a:endParaRPr lang="it-IT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6052255" y="3046140"/>
            <a:ext cx="832556" cy="25605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759891" y="4880504"/>
            <a:ext cx="2235292" cy="92333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Descrive </a:t>
            </a:r>
            <a:r>
              <a:rPr lang="it-IT" b="1" dirty="0" smtClean="0"/>
              <a:t>come/dove</a:t>
            </a:r>
            <a:r>
              <a:rPr lang="it-IT" dirty="0" smtClean="0"/>
              <a:t> </a:t>
            </a:r>
          </a:p>
          <a:p>
            <a:pPr algn="ctr"/>
            <a:r>
              <a:rPr lang="it-IT" dirty="0" smtClean="0"/>
              <a:t>sono memorizzati</a:t>
            </a:r>
          </a:p>
          <a:p>
            <a:pPr algn="ctr"/>
            <a:r>
              <a:rPr lang="it-IT" dirty="0" smtClean="0"/>
              <a:t>i dati</a:t>
            </a:r>
            <a:endParaRPr lang="it-IT" dirty="0"/>
          </a:p>
        </p:txBody>
      </p:sp>
      <p:cxnSp>
        <p:nvCxnSpPr>
          <p:cNvPr id="29" name="Straight Arrow Connector 28"/>
          <p:cNvCxnSpPr>
            <a:stCxn id="27" idx="2"/>
          </p:cNvCxnSpPr>
          <p:nvPr/>
        </p:nvCxnSpPr>
        <p:spPr>
          <a:xfrm flipH="1">
            <a:off x="3933907" y="3071274"/>
            <a:ext cx="1139036" cy="258114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5" idx="0"/>
          </p:cNvCxnSpPr>
          <p:nvPr/>
        </p:nvCxnSpPr>
        <p:spPr>
          <a:xfrm>
            <a:off x="3456533" y="3073332"/>
            <a:ext cx="384511" cy="25605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2" idx="1"/>
            <a:endCxn id="11" idx="3"/>
          </p:cNvCxnSpPr>
          <p:nvPr/>
        </p:nvCxnSpPr>
        <p:spPr>
          <a:xfrm flipH="1">
            <a:off x="6468533" y="3644165"/>
            <a:ext cx="613822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3" idx="1"/>
            <a:endCxn id="12" idx="3"/>
          </p:cNvCxnSpPr>
          <p:nvPr/>
        </p:nvCxnSpPr>
        <p:spPr>
          <a:xfrm flipH="1" flipV="1">
            <a:off x="6052255" y="4444227"/>
            <a:ext cx="832556" cy="1"/>
          </a:xfrm>
          <a:prstGeom prst="straightConnector1">
            <a:avLst/>
          </a:prstGeom>
          <a:ln w="38100">
            <a:solidFill>
              <a:schemeClr val="accent3"/>
            </a:solidFill>
            <a:headEnd type="none" w="lg" len="lg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6049432" y="5124324"/>
            <a:ext cx="696754" cy="0"/>
          </a:xfrm>
          <a:prstGeom prst="straightConnector1">
            <a:avLst/>
          </a:prstGeom>
          <a:ln w="38100">
            <a:solidFill>
              <a:schemeClr val="accent3"/>
            </a:solidFill>
            <a:headEnd w="lg" len="lg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825344" y="5803834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Memorie di massa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39599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livello </a:t>
            </a:r>
            <a:r>
              <a:rPr lang="it-IT" sz="4000" dirty="0"/>
              <a:t>logico – </a:t>
            </a:r>
            <a:r>
              <a:rPr lang="it-IT" sz="4000" dirty="0" smtClean="0"/>
              <a:t>1</a:t>
            </a:r>
            <a:endParaRPr lang="en-US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2000" y="1144800"/>
            <a:ext cx="8527143" cy="523220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 </a:t>
            </a:r>
            <a:r>
              <a:rPr lang="it-IT" sz="2800" dirty="0" smtClean="0"/>
              <a:t>I DBMS forniscono un approccio </a:t>
            </a:r>
            <a:r>
              <a:rPr lang="it-IT" sz="2800" b="1" dirty="0" smtClean="0"/>
              <a:t>strutturato</a:t>
            </a:r>
            <a:r>
              <a:rPr lang="it-IT" sz="2800" dirty="0" smtClean="0"/>
              <a:t> ai dati. </a:t>
            </a:r>
            <a:endParaRPr lang="it-IT" sz="3200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267200" y="1668020"/>
            <a:ext cx="1838194" cy="8062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31197" y="1984398"/>
            <a:ext cx="57419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???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8000" y="2520000"/>
            <a:ext cx="8280000" cy="1815882"/>
          </a:xfrm>
          <a:prstGeom prst="rect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/>
              <a:t>In un DBMS, i dati sono organizzati secondo </a:t>
            </a:r>
            <a:r>
              <a:rPr lang="it-IT" sz="2800" b="1" dirty="0" smtClean="0"/>
              <a:t>un modello logico</a:t>
            </a:r>
            <a:r>
              <a:rPr lang="it-IT" sz="2800" dirty="0" smtClean="0"/>
              <a:t>, che definisce i concetti rappresentati, le associazioni dei dati, i vincoli che questi devono rispettare.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000" y="4680000"/>
            <a:ext cx="828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In pratica, l’utente/applicazione interagisce con i dati del DBMS sulla base del modello logico …</a:t>
            </a:r>
            <a:endParaRPr lang="it-IT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25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livello </a:t>
            </a:r>
            <a:r>
              <a:rPr lang="it-IT" sz="4000" dirty="0"/>
              <a:t>logico – 2</a:t>
            </a:r>
            <a:endParaRPr lang="en-US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0000" y="1440000"/>
            <a:ext cx="82800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Sono stati proposti </a:t>
            </a:r>
            <a:r>
              <a:rPr lang="it-IT" sz="2800" b="1" dirty="0" smtClean="0"/>
              <a:t>diversi modelli logici</a:t>
            </a:r>
            <a:r>
              <a:rPr lang="it-IT" sz="2800" dirty="0" smtClean="0"/>
              <a:t> …</a:t>
            </a:r>
            <a:endParaRPr lang="it-IT" sz="2400" dirty="0" smtClean="0"/>
          </a:p>
          <a:p>
            <a:pPr marL="324000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DBMS possono differire sulla base del modello logico dei dati che supportano:</a:t>
            </a:r>
          </a:p>
          <a:p>
            <a:pPr marL="324000" lvl="1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Modello </a:t>
            </a:r>
            <a:r>
              <a:rPr lang="it-IT" sz="2800" b="1" dirty="0" smtClean="0">
                <a:solidFill>
                  <a:srgbClr val="C00000"/>
                </a:solidFill>
              </a:rPr>
              <a:t>Relazionale</a:t>
            </a:r>
            <a:r>
              <a:rPr lang="it-IT" sz="2800" dirty="0" smtClean="0"/>
              <a:t> </a:t>
            </a:r>
            <a:r>
              <a:rPr lang="it-IT" sz="2400" dirty="0" smtClean="0"/>
              <a:t>(di fatto, il più usato)</a:t>
            </a:r>
            <a:r>
              <a:rPr lang="it-IT" sz="2800" dirty="0" smtClean="0"/>
              <a:t> </a:t>
            </a:r>
          </a:p>
          <a:p>
            <a:pPr marL="781200" lvl="2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Modello Gerarchico</a:t>
            </a:r>
          </a:p>
          <a:p>
            <a:pPr marL="781200" lvl="2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Modello Reticolare</a:t>
            </a:r>
          </a:p>
          <a:p>
            <a:pPr marL="781200" lvl="2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Modello ad Oggetti</a:t>
            </a:r>
          </a:p>
          <a:p>
            <a:pPr marL="781200" lvl="2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Approcci </a:t>
            </a:r>
            <a:r>
              <a:rPr lang="it-IT" sz="2800" dirty="0" err="1" smtClean="0"/>
              <a:t>NoSQL</a:t>
            </a:r>
            <a:r>
              <a:rPr lang="it-IT" sz="2800" dirty="0" smtClean="0"/>
              <a:t> </a:t>
            </a:r>
            <a:r>
              <a:rPr lang="it-IT" sz="2400" dirty="0" smtClean="0"/>
              <a:t>(diversi)</a:t>
            </a:r>
            <a:endParaRPr lang="it-IT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4210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livello </a:t>
            </a:r>
            <a:r>
              <a:rPr lang="it-IT" sz="4000" dirty="0"/>
              <a:t>logico – </a:t>
            </a:r>
            <a:r>
              <a:rPr lang="it-IT" sz="4000" dirty="0" smtClean="0"/>
              <a:t>3</a:t>
            </a:r>
            <a:endParaRPr lang="en-US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2000" y="1144800"/>
            <a:ext cx="8460000" cy="523220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800" dirty="0" smtClean="0"/>
              <a:t>Esempio: </a:t>
            </a:r>
            <a:r>
              <a:rPr lang="it-IT" sz="2800" b="1" dirty="0" smtClean="0"/>
              <a:t>Modello Relazionale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000" y="1980000"/>
            <a:ext cx="846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Base di dati che gestisce le informazioni relative alla programmazione didattica di un Corso di Laurea: elenco corsi, con numero ore, semestre, crediti, nome e codice identificativo di ciascun corso.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16933"/>
              </p:ext>
            </p:extLst>
          </p:nvPr>
        </p:nvGraphicFramePr>
        <p:xfrm>
          <a:off x="650482" y="4069644"/>
          <a:ext cx="6745110" cy="11125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349022"/>
                <a:gridCol w="1349022"/>
                <a:gridCol w="1349022"/>
                <a:gridCol w="1349022"/>
                <a:gridCol w="13490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Codice</a:t>
                      </a:r>
                      <a:endParaRPr lang="it-IT" noProof="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Nome</a:t>
                      </a:r>
                      <a:endParaRPr lang="it-IT" noProof="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err="1" smtClean="0"/>
                        <a:t>Num.Ore</a:t>
                      </a:r>
                      <a:endParaRPr lang="it-IT" noProof="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Semestre</a:t>
                      </a:r>
                      <a:endParaRPr lang="it-IT" noProof="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Crediti</a:t>
                      </a:r>
                      <a:endParaRPr lang="it-IT" noProof="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010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Basi di Dati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72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1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9</a:t>
                      </a:r>
                      <a:endParaRPr lang="it-IT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001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Algoritmi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90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1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noProof="0" dirty="0" smtClean="0"/>
                        <a:t>12</a:t>
                      </a:r>
                      <a:endParaRPr lang="it-IT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576255" y="4408536"/>
            <a:ext cx="335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}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8012397" y="4574344"/>
            <a:ext cx="854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ISTANZE,</a:t>
            </a:r>
          </a:p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RIGHE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453665" y="3818831"/>
            <a:ext cx="498991" cy="257204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769761" y="3338967"/>
            <a:ext cx="893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SCHEMA,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TABELLA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000" y="5400000"/>
            <a:ext cx="828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Nel modello relazionale, i dati sono organizzati in </a:t>
            </a:r>
            <a:r>
              <a:rPr lang="it-IT" sz="2400" dirty="0" smtClean="0">
                <a:solidFill>
                  <a:srgbClr val="C00000"/>
                </a:solidFill>
              </a:rPr>
              <a:t>tabelle</a:t>
            </a:r>
            <a:r>
              <a:rPr lang="it-IT" sz="2400" dirty="0" smtClean="0"/>
              <a:t> </a:t>
            </a:r>
            <a:r>
              <a:rPr lang="it-IT" sz="2400" dirty="0"/>
              <a:t>… </a:t>
            </a:r>
            <a:r>
              <a:rPr lang="it-IT" sz="2400" dirty="0">
                <a:solidFill>
                  <a:srgbClr val="C00000"/>
                </a:solidFill>
              </a:rPr>
              <a:t>vedremo meglio nella </a:t>
            </a:r>
            <a:r>
              <a:rPr lang="it-IT" sz="2400" dirty="0" smtClean="0">
                <a:solidFill>
                  <a:srgbClr val="C00000"/>
                </a:solidFill>
              </a:rPr>
              <a:t>seconda parte</a:t>
            </a:r>
            <a:r>
              <a:rPr lang="it-IT" sz="2400" dirty="0" smtClean="0"/>
              <a:t>!</a:t>
            </a:r>
            <a:endParaRPr lang="it-IT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42</a:t>
            </a:fld>
            <a:endParaRPr lang="it-IT"/>
          </a:p>
        </p:txBody>
      </p:sp>
      <p:sp>
        <p:nvSpPr>
          <p:cNvPr id="13" name="TextBox 12"/>
          <p:cNvSpPr txBox="1"/>
          <p:nvPr/>
        </p:nvSpPr>
        <p:spPr>
          <a:xfrm>
            <a:off x="3571606" y="3324332"/>
            <a:ext cx="935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CAMPI,</a:t>
            </a:r>
          </a:p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COLONNE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3755590" y="3385578"/>
            <a:ext cx="4106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}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468184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648000" y="2160000"/>
            <a:ext cx="8280000" cy="433969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2960736"/>
            <a:ext cx="2895600" cy="2895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049" y="2446938"/>
            <a:ext cx="3789082" cy="37890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livello </a:t>
            </a:r>
            <a:r>
              <a:rPr lang="it-IT" sz="4000" dirty="0"/>
              <a:t>logico – </a:t>
            </a:r>
            <a:r>
              <a:rPr lang="it-IT" sz="4000" dirty="0" smtClean="0"/>
              <a:t>4</a:t>
            </a:r>
            <a:endParaRPr lang="en-US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2000" y="1144800"/>
            <a:ext cx="8460000" cy="523220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800" dirty="0" smtClean="0"/>
              <a:t>Esempio: </a:t>
            </a:r>
            <a:r>
              <a:rPr lang="it-IT" sz="2800" b="1" dirty="0" smtClean="0"/>
              <a:t>Modello Relazionale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99221" y="2651053"/>
            <a:ext cx="552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RIGA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53234" y="4473489"/>
            <a:ext cx="837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TABELLE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43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3209803" y="2744246"/>
            <a:ext cx="7104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INDICE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cxnSp>
        <p:nvCxnSpPr>
          <p:cNvPr id="18" name="Straight Arrow Connector 17"/>
          <p:cNvCxnSpPr>
            <a:stCxn id="9" idx="2"/>
          </p:cNvCxnSpPr>
          <p:nvPr/>
        </p:nvCxnSpPr>
        <p:spPr>
          <a:xfrm flipH="1">
            <a:off x="6862131" y="2958830"/>
            <a:ext cx="713320" cy="42230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813272" y="4539295"/>
            <a:ext cx="414740" cy="7015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136166" y="5817506"/>
            <a:ext cx="934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COLONNA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5643451" y="5337190"/>
            <a:ext cx="426817" cy="48031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871686" y="2143981"/>
            <a:ext cx="1023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TABELLA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2779358" y="4693183"/>
            <a:ext cx="414740" cy="7015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7" idx="2"/>
          </p:cNvCxnSpPr>
          <p:nvPr/>
        </p:nvCxnSpPr>
        <p:spPr>
          <a:xfrm flipH="1">
            <a:off x="3194098" y="3052023"/>
            <a:ext cx="370931" cy="31053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5229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livello </a:t>
            </a:r>
            <a:r>
              <a:rPr lang="it-IT" sz="4000" dirty="0"/>
              <a:t>logico – </a:t>
            </a:r>
            <a:r>
              <a:rPr lang="it-IT" sz="4000" dirty="0" smtClean="0"/>
              <a:t>5</a:t>
            </a:r>
            <a:endParaRPr lang="en-US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2000" y="1144800"/>
            <a:ext cx="8460000" cy="400110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INDIPENDENZA MODELLO LOGICO – MODELLO FISICO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0000" y="1913445"/>
            <a:ext cx="8280000" cy="83099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sz="2400" dirty="0" smtClean="0"/>
              <a:t> L’organizzazione logica dei dati </a:t>
            </a:r>
            <a:r>
              <a:rPr lang="it-IT" sz="2400" b="1" dirty="0" smtClean="0"/>
              <a:t>non dipende</a:t>
            </a:r>
            <a:r>
              <a:rPr lang="it-IT" sz="2400" dirty="0" smtClean="0"/>
              <a:t> dalle strutture dati</a:t>
            </a:r>
            <a:r>
              <a:rPr lang="it-IT" sz="2400" b="1" dirty="0" smtClean="0"/>
              <a:t> </a:t>
            </a:r>
            <a:r>
              <a:rPr lang="it-IT" sz="2400" dirty="0" smtClean="0"/>
              <a:t>usate per l’effettiva memorizzazione su disco!</a:t>
            </a:r>
          </a:p>
        </p:txBody>
      </p:sp>
      <p:pic>
        <p:nvPicPr>
          <p:cNvPr id="15" name="Picture 14" descr="Angelo_Gemmi_sprockets.p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657" y="5317828"/>
            <a:ext cx="689216" cy="684908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6" name="TextBox 15"/>
          <p:cNvSpPr txBox="1"/>
          <p:nvPr/>
        </p:nvSpPr>
        <p:spPr>
          <a:xfrm>
            <a:off x="1211102" y="6030244"/>
            <a:ext cx="1284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APPLICAZIONE</a:t>
            </a:r>
            <a:endParaRPr lang="en-US" sz="1400" b="1" dirty="0"/>
          </a:p>
        </p:txBody>
      </p:sp>
      <p:sp>
        <p:nvSpPr>
          <p:cNvPr id="17" name="Can 16"/>
          <p:cNvSpPr/>
          <p:nvPr/>
        </p:nvSpPr>
        <p:spPr>
          <a:xfrm>
            <a:off x="4323804" y="5417703"/>
            <a:ext cx="542290" cy="57969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DB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66173" y="5985763"/>
            <a:ext cx="657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DBMS</a:t>
            </a:r>
            <a:endParaRPr lang="en-US" sz="1400" b="1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312274" y="5707548"/>
            <a:ext cx="1709724" cy="0"/>
          </a:xfrm>
          <a:prstGeom prst="straightConnector1">
            <a:avLst/>
          </a:prstGeom>
          <a:ln w="25400"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71806" y="4434178"/>
            <a:ext cx="28805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Non vengono </a:t>
            </a:r>
            <a:r>
              <a:rPr lang="it-IT" smtClean="0"/>
              <a:t>specificate righe / colonne</a:t>
            </a:r>
            <a:endParaRPr lang="it-IT" dirty="0" smtClean="0"/>
          </a:p>
          <a:p>
            <a:pPr algn="ctr"/>
            <a:r>
              <a:rPr lang="it-IT" dirty="0" smtClean="0"/>
              <a:t>nel quale queste informazioni sono memorizzate nella tabella!</a:t>
            </a:r>
            <a:endParaRPr lang="it-IT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4866094" y="5009774"/>
            <a:ext cx="1087542" cy="0"/>
          </a:xfrm>
          <a:prstGeom prst="straightConnector1">
            <a:avLst/>
          </a:prstGeom>
          <a:ln w="254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9966" y="3075868"/>
            <a:ext cx="828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In pratica, </a:t>
            </a:r>
            <a:r>
              <a:rPr lang="it-IT" sz="2400" b="1" dirty="0" smtClean="0"/>
              <a:t>le applicazioni accedono al DBMS specificando concetti logici</a:t>
            </a:r>
            <a:r>
              <a:rPr lang="it-IT" sz="2400" dirty="0" smtClean="0"/>
              <a:t> del modello dei dati, piuttosto che i dettagli relativi alla loro memorizzazione.</a:t>
            </a:r>
            <a:endParaRPr lang="it-IT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44</a:t>
            </a:fld>
            <a:endParaRPr lang="it-IT"/>
          </a:p>
        </p:txBody>
      </p:sp>
      <p:sp>
        <p:nvSpPr>
          <p:cNvPr id="4" name="Rounded Rectangle 3"/>
          <p:cNvSpPr/>
          <p:nvPr/>
        </p:nvSpPr>
        <p:spPr>
          <a:xfrm>
            <a:off x="4099955" y="5256279"/>
            <a:ext cx="962378" cy="1081742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ounded Rectangular Callout 19"/>
          <p:cNvSpPr/>
          <p:nvPr/>
        </p:nvSpPr>
        <p:spPr>
          <a:xfrm>
            <a:off x="1983114" y="4521167"/>
            <a:ext cx="2836333" cy="889000"/>
          </a:xfrm>
          <a:prstGeom prst="wedgeRoundRectCallou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Dammi il codice del corso di “Algoritmi”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7672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73803" y="4099491"/>
            <a:ext cx="4325019" cy="1651000"/>
          </a:xfrm>
          <a:prstGeom prst="rect">
            <a:avLst/>
          </a:prstGeom>
          <a:solidFill>
            <a:srgbClr val="FFFF00">
              <a:alpha val="2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livello esterno</a:t>
            </a:r>
            <a:endParaRPr lang="en-US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2000" y="1144800"/>
            <a:ext cx="8460000" cy="1384995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chemeClr val="tx1"/>
                </a:solidFill>
              </a:rPr>
              <a:t>Il livello esterno consente di avere </a:t>
            </a:r>
            <a:r>
              <a:rPr lang="it-IT" sz="2800" b="1" dirty="0" smtClean="0">
                <a:solidFill>
                  <a:schemeClr val="tx1"/>
                </a:solidFill>
              </a:rPr>
              <a:t>viste</a:t>
            </a:r>
            <a:r>
              <a:rPr lang="it-IT" sz="2800" dirty="0" smtClean="0">
                <a:solidFill>
                  <a:schemeClr val="tx1"/>
                </a:solidFill>
              </a:rPr>
              <a:t> personalizzate della base di dati </a:t>
            </a:r>
            <a:r>
              <a:rPr lang="it-IT" sz="2800" dirty="0" smtClean="0">
                <a:solidFill>
                  <a:srgbClr val="FF0000"/>
                </a:solidFill>
              </a:rPr>
              <a:t>da parte di diversi utenti / applicazioni!</a:t>
            </a:r>
            <a:endParaRPr lang="it-IT" sz="20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135794"/>
              </p:ext>
            </p:extLst>
          </p:nvPr>
        </p:nvGraphicFramePr>
        <p:xfrm>
          <a:off x="725270" y="4394788"/>
          <a:ext cx="7645441" cy="11125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942663"/>
                <a:gridCol w="1497633"/>
                <a:gridCol w="1220148"/>
                <a:gridCol w="1513735"/>
                <a:gridCol w="1088375"/>
                <a:gridCol w="138288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Codice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Cognome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Data </a:t>
                      </a:r>
                      <a:r>
                        <a:rPr lang="en-US" dirty="0" err="1" smtClean="0"/>
                        <a:t>Nascita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Livello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Stipendio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Marco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Rossi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10/10/1970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Michele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Bianchi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13/12/1977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8000" y="2881058"/>
            <a:ext cx="828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Esempio: Base di dati condivisa tra diversi uffici di una stessa organizzazione. Solo alcuni uffici possono accedere a tutto il contenuto del DB!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2822" y="5820667"/>
            <a:ext cx="2312428" cy="369332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VISTA Ufficio </a:t>
            </a:r>
            <a:r>
              <a:rPr lang="it-IT" b="1" dirty="0" smtClean="0"/>
              <a:t>Anagrafe</a:t>
            </a:r>
            <a:endParaRPr lang="it-IT" b="1" dirty="0"/>
          </a:p>
        </p:txBody>
      </p:sp>
      <p:sp>
        <p:nvSpPr>
          <p:cNvPr id="10" name="Rectangle 9"/>
          <p:cNvSpPr/>
          <p:nvPr/>
        </p:nvSpPr>
        <p:spPr>
          <a:xfrm>
            <a:off x="5877594" y="4099491"/>
            <a:ext cx="2756812" cy="1651000"/>
          </a:xfrm>
          <a:prstGeom prst="rect">
            <a:avLst/>
          </a:prstGeom>
          <a:solidFill>
            <a:schemeClr val="accent3">
              <a:lumMod val="60000"/>
              <a:lumOff val="40000"/>
              <a:alpha val="2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0000" y="4081387"/>
            <a:ext cx="1168441" cy="1669104"/>
          </a:xfrm>
          <a:prstGeom prst="rect">
            <a:avLst/>
          </a:prstGeom>
          <a:solidFill>
            <a:schemeClr val="accent3">
              <a:lumMod val="60000"/>
              <a:lumOff val="40000"/>
              <a:alpha val="2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52757" y="5814143"/>
            <a:ext cx="2249014" cy="369332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VISTA Ufficio </a:t>
            </a:r>
            <a:r>
              <a:rPr lang="it-IT" b="1" dirty="0" smtClean="0"/>
              <a:t>Stipendi</a:t>
            </a:r>
            <a:endParaRPr lang="it-IT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45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00130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0000" y="1260000"/>
            <a:ext cx="828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it-IT" sz="3200" dirty="0" smtClean="0"/>
              <a:t>Come possono utenti ed applicazioni interagire con un DBMS?</a:t>
            </a:r>
            <a:endParaRPr lang="it-IT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000" y="2519249"/>
            <a:ext cx="7421199" cy="1815882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24000" indent="-349200">
              <a:spcBef>
                <a:spcPts val="1000"/>
              </a:spcBef>
              <a:spcAft>
                <a:spcPts val="200"/>
              </a:spcAft>
            </a:pPr>
            <a:r>
              <a:rPr lang="it-IT" sz="2400" dirty="0" smtClean="0"/>
              <a:t>Quasi tutti i DBMS mettono a disposizione dei </a:t>
            </a:r>
            <a:r>
              <a:rPr lang="it-IT" sz="2400" b="1" dirty="0" smtClean="0"/>
              <a:t>linguaggi</a:t>
            </a:r>
            <a:r>
              <a:rPr lang="it-IT" sz="2400" dirty="0" smtClean="0"/>
              <a:t>:</a:t>
            </a:r>
          </a:p>
          <a:p>
            <a:endParaRPr lang="it-IT" sz="1600" dirty="0" smtClean="0"/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Definizione dello schema logico </a:t>
            </a:r>
            <a:r>
              <a:rPr lang="it-IT" sz="2400" dirty="0" smtClean="0">
                <a:sym typeface="Wingdings"/>
              </a:rPr>
              <a:t></a:t>
            </a:r>
            <a:r>
              <a:rPr lang="it-IT" sz="2400" dirty="0">
                <a:sym typeface="Wingdings"/>
              </a:rPr>
              <a:t> </a:t>
            </a:r>
            <a:r>
              <a:rPr lang="it-IT" sz="2400" b="1" dirty="0" smtClean="0"/>
              <a:t>Linguaggio </a:t>
            </a:r>
            <a:r>
              <a:rPr lang="it-IT" sz="2400" b="1" dirty="0" smtClean="0">
                <a:solidFill>
                  <a:srgbClr val="C00000"/>
                </a:solidFill>
              </a:rPr>
              <a:t>DDL</a:t>
            </a:r>
            <a:endParaRPr lang="it-IT" sz="2400" dirty="0" smtClean="0">
              <a:solidFill>
                <a:srgbClr val="C00000"/>
              </a:solidFill>
            </a:endParaRP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Manipolazione delle istanze </a:t>
            </a:r>
            <a:r>
              <a:rPr lang="it-IT" sz="2400" dirty="0">
                <a:sym typeface="Wingdings"/>
              </a:rPr>
              <a:t> </a:t>
            </a:r>
            <a:r>
              <a:rPr lang="it-IT" sz="2400" b="1" dirty="0" smtClean="0"/>
              <a:t>Linguaggio </a:t>
            </a:r>
            <a:r>
              <a:rPr lang="it-IT" sz="2400" b="1" dirty="0" smtClean="0">
                <a:solidFill>
                  <a:srgbClr val="C00000"/>
                </a:solidFill>
              </a:rPr>
              <a:t>DML</a:t>
            </a:r>
            <a:endParaRPr lang="it-IT" sz="24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4587" y="4603210"/>
            <a:ext cx="83089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Linguaggi </a:t>
            </a:r>
            <a:r>
              <a:rPr lang="it-IT" sz="2400" b="1" dirty="0" smtClean="0">
                <a:solidFill>
                  <a:srgbClr val="C00000"/>
                </a:solidFill>
              </a:rPr>
              <a:t>orientati ai dati</a:t>
            </a:r>
            <a:r>
              <a:rPr lang="it-IT" sz="2400" dirty="0" smtClean="0"/>
              <a:t>, molto diversi da linguaggi di programmazione “tradizionali” (es. C / C++ / Java / ecc.)!</a:t>
            </a:r>
          </a:p>
          <a:p>
            <a:pPr marL="342900" indent="-342900">
              <a:buFont typeface="Wingdings" charset="2"/>
              <a:buChar char="Ø"/>
            </a:pPr>
            <a:endParaRPr lang="it-IT" sz="800" dirty="0" smtClean="0"/>
          </a:p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Noi vedremo il linguaggio (DDL + DML) </a:t>
            </a:r>
            <a:r>
              <a:rPr lang="it-IT" sz="2400" b="1" dirty="0" smtClean="0">
                <a:solidFill>
                  <a:srgbClr val="C00000"/>
                </a:solidFill>
              </a:rPr>
              <a:t>SQL</a:t>
            </a:r>
            <a:endParaRPr lang="it-IT" sz="2400" b="1" dirty="0">
              <a:solidFill>
                <a:srgbClr val="C00000"/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46</a:t>
            </a:fld>
            <a:endParaRPr lang="en-US"/>
          </a:p>
        </p:txBody>
      </p:sp>
      <p:sp>
        <p:nvSpPr>
          <p:cNvPr id="7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/>
              <a:t>interazione – </a:t>
            </a:r>
            <a:r>
              <a:rPr lang="it-IT" sz="4000" dirty="0" smtClean="0"/>
              <a:t>1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785245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0000" y="1260000"/>
            <a:ext cx="8280000" cy="2313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Le applicazioni che si interfacciano con un DBMS:</a:t>
            </a:r>
          </a:p>
          <a:p>
            <a:endParaRPr lang="it-IT" sz="2400" dirty="0" smtClean="0"/>
          </a:p>
          <a:p>
            <a:pPr marL="342900" indent="-342900">
              <a:buFont typeface="Wingdings" charset="2"/>
              <a:buChar char="Ø"/>
            </a:pPr>
            <a:r>
              <a:rPr lang="it-IT" sz="2800" dirty="0" smtClean="0"/>
              <a:t> integrano </a:t>
            </a:r>
            <a:r>
              <a:rPr lang="it-IT" sz="2800" b="1" dirty="0" smtClean="0"/>
              <a:t>codice SQL</a:t>
            </a:r>
            <a:r>
              <a:rPr lang="it-IT" sz="2800" dirty="0" smtClean="0"/>
              <a:t> all’interno del loro codice</a:t>
            </a: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utilizzano opportune </a:t>
            </a:r>
            <a:r>
              <a:rPr lang="it-IT" sz="2800" b="1" dirty="0" smtClean="0"/>
              <a:t>librerie</a:t>
            </a:r>
            <a:r>
              <a:rPr lang="it-IT" sz="2800" dirty="0" smtClean="0"/>
              <a:t> (fornite dal DBMS) per gestire la connessione al DBMS.</a:t>
            </a:r>
          </a:p>
        </p:txBody>
      </p:sp>
      <p:pic>
        <p:nvPicPr>
          <p:cNvPr id="7" name="Picture 6" descr="Angelo_Gemmi_sprockets.png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69" y="4679586"/>
            <a:ext cx="689216" cy="684908"/>
          </a:xfrm>
          <a:prstGeom prst="rect">
            <a:avLst/>
          </a:prstGeom>
          <a:ln w="15875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720000" y="5420579"/>
            <a:ext cx="1284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 smtClean="0"/>
              <a:t>APPLICAZIONE</a:t>
            </a:r>
            <a:endParaRPr lang="it-IT" sz="1400" b="1" dirty="0"/>
          </a:p>
        </p:txBody>
      </p:sp>
      <p:sp>
        <p:nvSpPr>
          <p:cNvPr id="9" name="Can 8"/>
          <p:cNvSpPr/>
          <p:nvPr/>
        </p:nvSpPr>
        <p:spPr>
          <a:xfrm>
            <a:off x="5649435" y="4679586"/>
            <a:ext cx="827004" cy="784783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734161" y="5464369"/>
            <a:ext cx="657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 smtClean="0"/>
              <a:t>DBMS</a:t>
            </a:r>
            <a:endParaRPr lang="it-IT" sz="14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198910" y="4942077"/>
            <a:ext cx="1994175" cy="0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 rot="16200000">
            <a:off x="3600279" y="4963243"/>
            <a:ext cx="1836518" cy="437444"/>
          </a:xfrm>
          <a:prstGeom prst="rect">
            <a:avLst/>
          </a:prstGeom>
          <a:ln w="15875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LIBRERIA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9827" y="4494920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smtClean="0"/>
              <a:t>Codice SQL</a:t>
            </a:r>
            <a:endParaRPr lang="it-IT" b="1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877199" y="4977412"/>
            <a:ext cx="670553" cy="0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84175" y="4679586"/>
            <a:ext cx="1287532" cy="923330"/>
          </a:xfrm>
          <a:prstGeom prst="rect">
            <a:avLst/>
          </a:prstGeom>
          <a:ln w="15875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Esecuzione</a:t>
            </a:r>
          </a:p>
          <a:p>
            <a:pPr algn="ctr"/>
            <a:r>
              <a:rPr lang="it-IT" dirty="0" smtClean="0"/>
              <a:t>del codice</a:t>
            </a:r>
          </a:p>
          <a:p>
            <a:pPr algn="ctr"/>
            <a:r>
              <a:rPr lang="it-IT" dirty="0" smtClean="0"/>
              <a:t>SQL</a:t>
            </a:r>
            <a:endParaRPr lang="it-IT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4817969" y="5338417"/>
            <a:ext cx="729784" cy="0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2198910" y="5338417"/>
            <a:ext cx="1994175" cy="33190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456852" y="5412749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smtClean="0"/>
              <a:t>Dati/Risultati</a:t>
            </a:r>
            <a:endParaRPr lang="it-IT" b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47</a:t>
            </a:fld>
            <a:endParaRPr lang="en-US" dirty="0"/>
          </a:p>
        </p:txBody>
      </p:sp>
      <p:sp>
        <p:nvSpPr>
          <p:cNvPr id="18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/>
              <a:t>interazione – 2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158084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999" y="1260000"/>
            <a:ext cx="828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it-IT" sz="2800" dirty="0" smtClean="0"/>
              <a:t>Un esempio di modello integrato DMBS/</a:t>
            </a:r>
            <a:r>
              <a:rPr lang="it-IT" sz="2800" dirty="0" err="1" smtClean="0"/>
              <a:t>App</a:t>
            </a:r>
            <a:r>
              <a:rPr lang="it-IT" sz="2800" dirty="0" smtClean="0"/>
              <a:t> molto in voga: </a:t>
            </a:r>
            <a:r>
              <a:rPr lang="it-IT" sz="2800" b="1" dirty="0" smtClean="0"/>
              <a:t>Web Information System</a:t>
            </a:r>
            <a:r>
              <a:rPr lang="it-IT" sz="2800" dirty="0" smtClean="0"/>
              <a:t> (</a:t>
            </a:r>
            <a:r>
              <a:rPr lang="it-IT" sz="2800" dirty="0" smtClean="0">
                <a:solidFill>
                  <a:srgbClr val="C00000"/>
                </a:solidFill>
              </a:rPr>
              <a:t>WIS</a:t>
            </a:r>
            <a:r>
              <a:rPr lang="it-IT" sz="2800" dirty="0" smtClean="0"/>
              <a:t>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950" y="3540137"/>
            <a:ext cx="962429" cy="83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agnetic Disk 5"/>
          <p:cNvSpPr/>
          <p:nvPr/>
        </p:nvSpPr>
        <p:spPr>
          <a:xfrm>
            <a:off x="7686181" y="3990541"/>
            <a:ext cx="888253" cy="887599"/>
          </a:xfrm>
          <a:prstGeom prst="flowChartMagneticDisk">
            <a:avLst/>
          </a:prstGeom>
          <a:solidFill>
            <a:schemeClr val="bg2">
              <a:lumMod val="20000"/>
              <a:lumOff val="8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DBMS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3989" y="4470722"/>
            <a:ext cx="930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Browser</a:t>
            </a:r>
            <a:r>
              <a:rPr lang="en-US" dirty="0" smtClean="0"/>
              <a:t> </a:t>
            </a:r>
          </a:p>
          <a:p>
            <a:r>
              <a:rPr lang="en-US" dirty="0" smtClean="0"/>
              <a:t>(client)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83522" y="3642053"/>
            <a:ext cx="1374589" cy="91748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accent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Web-server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79991" y="2972507"/>
            <a:ext cx="971176" cy="66954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accent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MT</a:t>
            </a:r>
            <a:endParaRPr lang="en-US" sz="1600" b="1" dirty="0">
              <a:solidFill>
                <a:srgbClr val="00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193539" y="3749442"/>
            <a:ext cx="1260000" cy="0"/>
          </a:xfrm>
          <a:prstGeom prst="straightConnector1">
            <a:avLst/>
          </a:prstGeom>
          <a:ln w="254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847579" y="3333422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HTTP </a:t>
            </a:r>
            <a:r>
              <a:rPr lang="en-US" b="1" dirty="0" smtClean="0"/>
              <a:t>request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2212390" y="4192472"/>
            <a:ext cx="1260000" cy="10512"/>
          </a:xfrm>
          <a:prstGeom prst="straightConnector1">
            <a:avLst/>
          </a:prstGeom>
          <a:ln w="254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47579" y="4249673"/>
            <a:ext cx="1989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6. HTTP </a:t>
            </a:r>
            <a:r>
              <a:rPr lang="en-US" b="1" dirty="0" smtClean="0"/>
              <a:t>response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5210864" y="3498711"/>
            <a:ext cx="604661" cy="3929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25401" y="2944713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2. </a:t>
            </a:r>
            <a:r>
              <a:rPr lang="it-IT" b="1" dirty="0" smtClean="0"/>
              <a:t>Parametri</a:t>
            </a:r>
            <a:endParaRPr lang="it-IT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004774" y="312937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 </a:t>
            </a:r>
            <a:r>
              <a:rPr lang="en-US" b="1" dirty="0" smtClean="0"/>
              <a:t>SQL</a:t>
            </a:r>
            <a:r>
              <a:rPr lang="en-US" dirty="0" smtClean="0"/>
              <a:t> Query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025239" y="3518088"/>
            <a:ext cx="493578" cy="5864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2973815">
            <a:off x="6574563" y="4150750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4. </a:t>
            </a:r>
            <a:r>
              <a:rPr lang="it-IT" b="1" dirty="0" smtClean="0"/>
              <a:t>Dati</a:t>
            </a:r>
            <a:endParaRPr lang="it-IT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6851167" y="3736135"/>
            <a:ext cx="611946" cy="6982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5279220" y="3857918"/>
            <a:ext cx="600771" cy="3917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9345166">
            <a:off x="4873151" y="4157339"/>
            <a:ext cx="16283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5. </a:t>
            </a:r>
            <a:r>
              <a:rPr lang="it-IT" b="1" dirty="0" smtClean="0"/>
              <a:t>Pagina Web</a:t>
            </a:r>
          </a:p>
          <a:p>
            <a:pPr algn="ctr"/>
            <a:r>
              <a:rPr lang="it-IT" sz="1200" b="1" dirty="0" smtClean="0"/>
              <a:t>(</a:t>
            </a:r>
            <a:r>
              <a:rPr lang="it-IT" sz="1200" b="1" dirty="0" smtClean="0">
                <a:solidFill>
                  <a:srgbClr val="C00000"/>
                </a:solidFill>
              </a:rPr>
              <a:t>dinamica</a:t>
            </a:r>
            <a:r>
              <a:rPr lang="it-IT" sz="1200" b="1" dirty="0" smtClean="0"/>
              <a:t>)</a:t>
            </a:r>
            <a:endParaRPr lang="it-IT" sz="1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40000" y="5644776"/>
            <a:ext cx="7301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Esempio: </a:t>
            </a:r>
            <a:r>
              <a:rPr lang="it-IT" sz="2400" b="1" dirty="0" smtClean="0"/>
              <a:t>Architettura </a:t>
            </a:r>
            <a:r>
              <a:rPr lang="it-IT" sz="2400" b="1" dirty="0" smtClean="0">
                <a:solidFill>
                  <a:srgbClr val="C00000"/>
                </a:solidFill>
              </a:rPr>
              <a:t>AMP</a:t>
            </a:r>
            <a:r>
              <a:rPr lang="it-IT" sz="2400" dirty="0" smtClean="0"/>
              <a:t> (Apache + </a:t>
            </a:r>
            <a:r>
              <a:rPr lang="it-IT" sz="2400" dirty="0" err="1" smtClean="0"/>
              <a:t>MySQL</a:t>
            </a:r>
            <a:r>
              <a:rPr lang="it-IT" sz="2400" dirty="0" smtClean="0"/>
              <a:t> + PHP)</a:t>
            </a:r>
            <a:endParaRPr lang="it-IT" sz="2400" dirty="0"/>
          </a:p>
        </p:txBody>
      </p:sp>
      <p:sp>
        <p:nvSpPr>
          <p:cNvPr id="22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/>
              <a:t>interazione – </a:t>
            </a:r>
            <a:r>
              <a:rPr lang="it-IT" sz="4000" dirty="0" smtClean="0"/>
              <a:t>3</a:t>
            </a:r>
            <a:endParaRPr lang="en-US" sz="4000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48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6019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1440000"/>
            <a:ext cx="8280000" cy="526298"/>
          </a:xfrm>
          <a:ln w="12700"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indent="0">
              <a:buNone/>
            </a:pPr>
            <a:r>
              <a:rPr lang="it-IT" sz="3000" b="1" dirty="0" smtClean="0"/>
              <a:t>Quando </a:t>
            </a:r>
            <a:r>
              <a:rPr lang="it-IT" sz="3000" b="1" dirty="0" smtClean="0">
                <a:solidFill>
                  <a:srgbClr val="FF0000"/>
                </a:solidFill>
              </a:rPr>
              <a:t>usare</a:t>
            </a:r>
            <a:r>
              <a:rPr lang="it-IT" sz="3000" dirty="0" smtClean="0"/>
              <a:t> un DBMS in un progetto SW?</a:t>
            </a:r>
            <a:endParaRPr lang="it-IT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539999" y="2160000"/>
            <a:ext cx="8280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Necessità di gestire </a:t>
            </a:r>
            <a:r>
              <a:rPr lang="it-IT" sz="2400" dirty="0" smtClean="0">
                <a:solidFill>
                  <a:srgbClr val="C00000"/>
                </a:solidFill>
              </a:rPr>
              <a:t>grandi volumi di dati</a:t>
            </a: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Necessità di costruire </a:t>
            </a:r>
            <a:r>
              <a:rPr lang="it-IT" sz="2400" dirty="0" smtClean="0">
                <a:solidFill>
                  <a:srgbClr val="C00000"/>
                </a:solidFill>
              </a:rPr>
              <a:t>sistemi </a:t>
            </a:r>
            <a:r>
              <a:rPr lang="it-IT" sz="2400" i="1" dirty="0" smtClean="0">
                <a:solidFill>
                  <a:srgbClr val="C00000"/>
                </a:solidFill>
              </a:rPr>
              <a:t>data-</a:t>
            </a:r>
            <a:r>
              <a:rPr lang="it-IT" sz="2400" i="1" dirty="0" err="1" smtClean="0">
                <a:solidFill>
                  <a:srgbClr val="C00000"/>
                </a:solidFill>
              </a:rPr>
              <a:t>centric</a:t>
            </a:r>
            <a:r>
              <a:rPr lang="it-IT" sz="2400" dirty="0" smtClean="0"/>
              <a:t> con molte operazioni di accesso ai dati</a:t>
            </a: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Necessità di </a:t>
            </a:r>
            <a:r>
              <a:rPr lang="it-IT" sz="2400" dirty="0" smtClean="0">
                <a:solidFill>
                  <a:srgbClr val="C00000"/>
                </a:solidFill>
              </a:rPr>
              <a:t>condividere dati</a:t>
            </a:r>
            <a:r>
              <a:rPr lang="it-IT" sz="2400" dirty="0" smtClean="0"/>
              <a:t>, fornendo l’accesso a diversi sistemi SW/applicazioni</a:t>
            </a: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Necessità di garantire la </a:t>
            </a:r>
            <a:r>
              <a:rPr lang="it-IT" sz="2400" dirty="0" smtClean="0">
                <a:solidFill>
                  <a:srgbClr val="C00000"/>
                </a:solidFill>
              </a:rPr>
              <a:t>persistenza dei dati</a:t>
            </a:r>
            <a:r>
              <a:rPr lang="it-IT" sz="2400" dirty="0" smtClean="0"/>
              <a:t> anche a fronte di possibili guasti e malfunzionamenti HW/SW</a:t>
            </a: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Necessità di implementare </a:t>
            </a:r>
            <a:r>
              <a:rPr lang="it-IT" sz="2400" dirty="0" smtClean="0">
                <a:solidFill>
                  <a:srgbClr val="C00000"/>
                </a:solidFill>
              </a:rPr>
              <a:t>meccanismi di sicurezza</a:t>
            </a:r>
            <a:r>
              <a:rPr lang="it-IT" sz="2400" dirty="0" smtClean="0"/>
              <a:t> per l’accesso ad i dati in un ambiente multi-utente</a:t>
            </a:r>
            <a:endParaRPr lang="it-IT" sz="240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49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/>
              <a:t>vantaggi – </a:t>
            </a:r>
            <a:r>
              <a:rPr lang="it-IT" sz="4000" dirty="0" smtClean="0"/>
              <a:t>1</a:t>
            </a:r>
            <a:endParaRPr lang="en-US" sz="4000" dirty="0"/>
          </a:p>
        </p:txBody>
      </p:sp>
      <p:sp>
        <p:nvSpPr>
          <p:cNvPr id="8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967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0000" y="2340000"/>
            <a:ext cx="828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b="1" dirty="0" smtClean="0"/>
              <a:t>Prestazioni</a:t>
            </a:r>
            <a:r>
              <a:rPr lang="it-IT" sz="2400" dirty="0" smtClean="0"/>
              <a:t> </a:t>
            </a:r>
            <a:r>
              <a:rPr lang="it-IT" sz="2400" dirty="0" smtClean="0">
                <a:sym typeface="Wingdings"/>
              </a:rPr>
              <a:t> In alcuni sistemi con richieste di efficienza sull’elaborazione (es. </a:t>
            </a:r>
            <a:r>
              <a:rPr lang="it-IT" sz="2400" dirty="0" smtClean="0">
                <a:solidFill>
                  <a:srgbClr val="C00000"/>
                </a:solidFill>
                <a:sym typeface="Wingdings"/>
              </a:rPr>
              <a:t>real-time</a:t>
            </a:r>
            <a:r>
              <a:rPr lang="it-IT" sz="2400" dirty="0" smtClean="0">
                <a:sym typeface="Wingdings"/>
              </a:rPr>
              <a:t>), l’</a:t>
            </a:r>
            <a:r>
              <a:rPr lang="it-IT" sz="2400" i="1" dirty="0" err="1" smtClean="0">
                <a:sym typeface="Wingdings"/>
              </a:rPr>
              <a:t>overhead</a:t>
            </a:r>
            <a:r>
              <a:rPr lang="it-IT" sz="2400" dirty="0" smtClean="0">
                <a:sym typeface="Wingdings"/>
              </a:rPr>
              <a:t> computazionale introdotto dal DBMS può essere eccessivo …</a:t>
            </a:r>
          </a:p>
          <a:p>
            <a:pPr marL="342900" indent="-342900">
              <a:buFont typeface="Wingdings" charset="2"/>
              <a:buChar char="Ø"/>
            </a:pPr>
            <a:endParaRPr lang="it-IT" sz="2400" dirty="0" smtClean="0">
              <a:sym typeface="Wingdings"/>
            </a:endParaRPr>
          </a:p>
          <a:p>
            <a:pPr marL="342900" indent="-342900">
              <a:buFont typeface="Wingdings" charset="2"/>
              <a:buChar char="Ø"/>
            </a:pPr>
            <a:r>
              <a:rPr lang="it-IT" sz="2400" b="1" dirty="0" smtClean="0">
                <a:sym typeface="Wingdings"/>
              </a:rPr>
              <a:t>Costo</a:t>
            </a:r>
            <a:r>
              <a:rPr lang="it-IT" sz="2400" dirty="0" smtClean="0">
                <a:sym typeface="Wingdings"/>
              </a:rPr>
              <a:t>  Spese per l’acquisto di DBMS, formazione del personale, amministrazione del DB, ecc.</a:t>
            </a:r>
          </a:p>
          <a:p>
            <a:pPr marL="342900" indent="-342900">
              <a:buFont typeface="Wingdings" charset="2"/>
              <a:buChar char="Ø"/>
            </a:pPr>
            <a:endParaRPr lang="it-IT" sz="2400" dirty="0" smtClean="0">
              <a:sym typeface="Wingdings"/>
            </a:endParaRPr>
          </a:p>
          <a:p>
            <a:pPr marL="342900" indent="-342900">
              <a:buFont typeface="Wingdings" charset="2"/>
              <a:buChar char="Ø"/>
            </a:pPr>
            <a:r>
              <a:rPr lang="it-IT" sz="2400" b="1" dirty="0" smtClean="0">
                <a:sym typeface="Wingdings"/>
              </a:rPr>
              <a:t>Complessità</a:t>
            </a:r>
            <a:r>
              <a:rPr lang="it-IT" sz="2400" dirty="0" smtClean="0">
                <a:sym typeface="Wingdings"/>
              </a:rPr>
              <a:t>  Applicazioni/sistemi di dimensioni ridotte, </a:t>
            </a:r>
            <a:r>
              <a:rPr lang="it-IT" sz="2400" i="1" dirty="0" smtClean="0">
                <a:sym typeface="Wingdings"/>
              </a:rPr>
              <a:t>single-</a:t>
            </a:r>
            <a:r>
              <a:rPr lang="it-IT" sz="2400" i="1" dirty="0" err="1" smtClean="0">
                <a:sym typeface="Wingdings"/>
              </a:rPr>
              <a:t>user</a:t>
            </a:r>
            <a:r>
              <a:rPr lang="it-IT" sz="2400" dirty="0" smtClean="0">
                <a:sym typeface="Wingdings"/>
              </a:rPr>
              <a:t> e con pochi dati da gestire … </a:t>
            </a:r>
            <a:endParaRPr lang="it-IT" sz="240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50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/>
              <a:t>vantaggi – </a:t>
            </a:r>
            <a:r>
              <a:rPr lang="it-IT" sz="4000" dirty="0" smtClean="0"/>
              <a:t>2</a:t>
            </a:r>
            <a:endParaRPr lang="en-US" sz="4000" dirty="0"/>
          </a:p>
        </p:txBody>
      </p:sp>
      <p:sp>
        <p:nvSpPr>
          <p:cNvPr id="8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32000" y="1440000"/>
            <a:ext cx="8280000" cy="526298"/>
          </a:xfrm>
          <a:prstGeom prst="rect">
            <a:avLst/>
          </a:prstGeom>
          <a:ln w="12700" cap="flat" cmpd="sng" algn="in">
            <a:solidFill>
              <a:schemeClr val="accent3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spAutoFit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it-IT" sz="3000" b="1" dirty="0" smtClean="0"/>
              <a:t>Quando </a:t>
            </a:r>
            <a:r>
              <a:rPr lang="it-IT" sz="3000" b="1" dirty="0" smtClean="0">
                <a:solidFill>
                  <a:srgbClr val="FF0000"/>
                </a:solidFill>
              </a:rPr>
              <a:t>NON usare</a:t>
            </a:r>
            <a:r>
              <a:rPr lang="it-IT" sz="3000" dirty="0" smtClean="0">
                <a:solidFill>
                  <a:srgbClr val="FF0000"/>
                </a:solidFill>
              </a:rPr>
              <a:t> </a:t>
            </a:r>
            <a:r>
              <a:rPr lang="it-IT" sz="3000" dirty="0" smtClean="0"/>
              <a:t>un DBMS in un progetto SW?</a:t>
            </a:r>
            <a:endParaRPr lang="it-IT" sz="3000" dirty="0"/>
          </a:p>
        </p:txBody>
      </p:sp>
    </p:spTree>
    <p:extLst>
      <p:ext uri="{BB962C8B-B14F-4D97-AF65-F5344CB8AC3E}">
        <p14:creationId xmlns:p14="http://schemas.microsoft.com/office/powerpoint/2010/main" val="1871551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0000" y="1134922"/>
            <a:ext cx="8280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Fino ad ora abbiamo parlato in generale delle caratteristiche dei DBMS … </a:t>
            </a:r>
          </a:p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… ma </a:t>
            </a:r>
            <a:r>
              <a:rPr lang="it-IT" sz="2800" b="1" dirty="0" smtClean="0"/>
              <a:t>i DBMS sono tutti uguali</a:t>
            </a:r>
            <a:r>
              <a:rPr lang="it-IT" sz="2800" dirty="0" smtClean="0"/>
              <a:t>? </a:t>
            </a:r>
            <a:r>
              <a:rPr lang="it-IT" sz="2800" b="1" dirty="0" smtClean="0">
                <a:solidFill>
                  <a:srgbClr val="C00000"/>
                </a:solidFill>
              </a:rPr>
              <a:t>NO</a:t>
            </a:r>
            <a:r>
              <a:rPr lang="it-IT" sz="2800" dirty="0" smtClean="0"/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999" y="3492000"/>
            <a:ext cx="7179273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/>
              <a:t>Modello logico supportato (relazionale? </a:t>
            </a:r>
            <a:r>
              <a:rPr lang="it-IT" sz="2400" dirty="0" smtClean="0">
                <a:sym typeface="Wingdings"/>
              </a:rPr>
              <a:t> RDBMS</a:t>
            </a:r>
            <a:r>
              <a:rPr lang="it-IT" sz="2400" dirty="0" smtClean="0"/>
              <a:t>)</a:t>
            </a: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/>
              <a:t>Linguaggio DDL/DML (SQL</a:t>
            </a:r>
            <a:r>
              <a:rPr lang="mr-IN" sz="2400" dirty="0" smtClean="0"/>
              <a:t>–</a:t>
            </a:r>
            <a:r>
              <a:rPr lang="it-IT" sz="2400" dirty="0" smtClean="0"/>
              <a:t>2? SQL</a:t>
            </a:r>
            <a:r>
              <a:rPr lang="mr-IN" sz="2400" dirty="0" smtClean="0"/>
              <a:t>–</a:t>
            </a:r>
            <a:r>
              <a:rPr lang="it-IT" sz="2400" dirty="0" smtClean="0"/>
              <a:t>3? varianti?)</a:t>
            </a: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/>
              <a:t>Algoritmi di indicizzazione (es. </a:t>
            </a:r>
            <a:r>
              <a:rPr lang="it-IT" sz="2400" dirty="0" err="1" smtClean="0"/>
              <a:t>R</a:t>
            </a:r>
            <a:r>
              <a:rPr lang="it-IT" sz="2400" dirty="0" smtClean="0"/>
              <a:t>+ </a:t>
            </a:r>
            <a:r>
              <a:rPr lang="it-IT" sz="2400" dirty="0" err="1" smtClean="0"/>
              <a:t>tree</a:t>
            </a:r>
            <a:r>
              <a:rPr lang="it-IT" sz="2400" dirty="0" smtClean="0"/>
              <a:t>?)</a:t>
            </a: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/>
              <a:t>Supporto alla transazioni (es. proprietà ACID?)</a:t>
            </a: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/>
              <a:t>Gestione della concorrenza </a:t>
            </a:r>
          </a:p>
          <a:p>
            <a:pPr marL="3429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/>
              <a:t>…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51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quale usare?</a:t>
            </a:r>
            <a:endParaRPr lang="en-US" sz="4000" dirty="0"/>
          </a:p>
        </p:txBody>
      </p:sp>
      <p:sp>
        <p:nvSpPr>
          <p:cNvPr id="9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32000" y="2833367"/>
            <a:ext cx="8460000" cy="555217"/>
          </a:xfrm>
          <a:prstGeom prst="rect">
            <a:avLst/>
          </a:prstGeom>
          <a:ln w="12700" cap="flat" cmpd="sng" algn="in">
            <a:solidFill>
              <a:schemeClr val="accent3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spAutoFit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3200" b="1" dirty="0" smtClean="0"/>
              <a:t>Differenze sostanziali</a:t>
            </a:r>
            <a:r>
              <a:rPr lang="it-IT" sz="3200" dirty="0" smtClean="0"/>
              <a:t>, ad esempio in termini di: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6000930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52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i più usati </a:t>
            </a:r>
            <a:r>
              <a:rPr lang="it-IT" sz="4000" i="1" dirty="0" smtClean="0"/>
              <a:t>open source</a:t>
            </a:r>
            <a:endParaRPr lang="en-US" sz="4000" i="1" dirty="0"/>
          </a:p>
        </p:txBody>
      </p:sp>
      <p:sp>
        <p:nvSpPr>
          <p:cNvPr id="9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428048"/>
              </p:ext>
            </p:extLst>
          </p:nvPr>
        </p:nvGraphicFramePr>
        <p:xfrm>
          <a:off x="1028700" y="2365114"/>
          <a:ext cx="7200900" cy="3108960"/>
        </p:xfrm>
        <a:graphic>
          <a:graphicData uri="http://schemas.openxmlformats.org/drawingml/2006/table">
            <a:tbl>
              <a:tblPr firstRow="1"/>
              <a:tblGrid>
                <a:gridCol w="1207506"/>
                <a:gridCol w="2392944"/>
                <a:gridCol w="1800225"/>
                <a:gridCol w="1800225"/>
              </a:tblGrid>
              <a:tr h="0">
                <a:tc>
                  <a:txBody>
                    <a:bodyPr/>
                    <a:lstStyle/>
                    <a:p>
                      <a:r>
                        <a:rPr lang="it-IT" sz="2400" b="1" noProof="0" dirty="0" err="1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1"/>
                          </a:solidFill>
                        </a:rPr>
                        <a:t>Posiz</a:t>
                      </a:r>
                      <a:r>
                        <a:rPr lang="it-IT" sz="2400" b="1" noProof="0" dirty="0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1"/>
                          </a:solidFill>
                        </a:rPr>
                        <a:t>.</a:t>
                      </a:r>
                      <a:endParaRPr lang="it-IT" sz="2400" b="1" noProof="0" dirty="0">
                        <a:ln w="12700">
                          <a:solidFill>
                            <a:schemeClr val="accent3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b="1" noProof="0" dirty="0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1"/>
                          </a:solidFill>
                        </a:rPr>
                        <a:t>Sistema</a:t>
                      </a:r>
                      <a:endParaRPr lang="it-IT" sz="2400" b="1" noProof="0" dirty="0">
                        <a:ln w="12700">
                          <a:solidFill>
                            <a:schemeClr val="accent3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noProof="0" dirty="0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1"/>
                          </a:solidFill>
                        </a:rPr>
                        <a:t>Punteggio</a:t>
                      </a:r>
                      <a:endParaRPr lang="it-IT" sz="2400" b="1" noProof="0" dirty="0">
                        <a:ln w="12700">
                          <a:solidFill>
                            <a:schemeClr val="accent3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noProof="0" dirty="0" err="1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1"/>
                          </a:solidFill>
                        </a:rPr>
                        <a:t>Posiz</a:t>
                      </a:r>
                      <a:r>
                        <a:rPr lang="it-IT" sz="2400" b="1" noProof="0" dirty="0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/>
                      <a:r>
                        <a:rPr lang="it-IT" sz="2400" b="1" noProof="0" dirty="0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1"/>
                          </a:solidFill>
                        </a:rPr>
                        <a:t>generale</a:t>
                      </a:r>
                      <a:endParaRPr lang="it-IT" sz="2400" b="1" noProof="0" dirty="0">
                        <a:ln w="12700">
                          <a:solidFill>
                            <a:schemeClr val="accent3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b-NO" sz="2400" dirty="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1.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2"/>
                          </a:solidFill>
                        </a:rPr>
                        <a:t>MySQL</a:t>
                      </a:r>
                      <a:endParaRPr lang="en-US" sz="2400" dirty="0">
                        <a:ln w="12700">
                          <a:solidFill>
                            <a:schemeClr val="accent3"/>
                          </a:solidFill>
                        </a:ln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240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1299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400" dirty="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2.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hr-HR" sz="2400" dirty="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2.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2"/>
                          </a:solidFill>
                        </a:rPr>
                        <a:t>PostgreSQL</a:t>
                      </a:r>
                      <a:endParaRPr lang="en-US" sz="2400" dirty="0">
                        <a:ln w="12700">
                          <a:solidFill>
                            <a:schemeClr val="accent3"/>
                          </a:solidFill>
                        </a:ln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240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373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400" dirty="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4.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hr-HR" sz="240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3.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2"/>
                          </a:solidFill>
                        </a:rPr>
                        <a:t>MongoDB</a:t>
                      </a:r>
                      <a:endParaRPr lang="en-US" sz="2400" dirty="0">
                        <a:ln w="12700">
                          <a:solidFill>
                            <a:schemeClr val="accent3"/>
                          </a:solidFill>
                        </a:ln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2400" dirty="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329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dirty="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5.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hr-HR" sz="240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4.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2"/>
                          </a:solidFill>
                        </a:rPr>
                        <a:t>Cassandra</a:t>
                      </a:r>
                      <a:endParaRPr lang="en-US" sz="2400" dirty="0">
                        <a:ln w="12700">
                          <a:solidFill>
                            <a:schemeClr val="accent3"/>
                          </a:solidFill>
                        </a:ln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240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125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400" dirty="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8.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b-NO" sz="240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5.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n w="12700">
                            <a:solidFill>
                              <a:schemeClr val="accent3"/>
                            </a:solidFill>
                          </a:ln>
                          <a:solidFill>
                            <a:schemeClr val="tx2"/>
                          </a:solidFill>
                        </a:rPr>
                        <a:t>Redis</a:t>
                      </a:r>
                      <a:endParaRPr lang="en-US" sz="2400" dirty="0">
                        <a:ln w="12700">
                          <a:solidFill>
                            <a:schemeClr val="accent3"/>
                          </a:solidFill>
                        </a:ln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2400" dirty="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122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400" dirty="0">
                          <a:ln w="12700">
                            <a:solidFill>
                              <a:schemeClr val="accent3"/>
                            </a:solidFill>
                          </a:ln>
                        </a:rPr>
                        <a:t>9.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Content Placeholder 2"/>
          <p:cNvSpPr txBox="1">
            <a:spLocks/>
          </p:cNvSpPr>
          <p:nvPr/>
        </p:nvSpPr>
        <p:spPr>
          <a:xfrm>
            <a:off x="432000" y="1440000"/>
            <a:ext cx="8280000" cy="526298"/>
          </a:xfrm>
          <a:prstGeom prst="rect">
            <a:avLst/>
          </a:prstGeom>
          <a:ln w="12700" cap="flat" cmpd="sng" algn="in">
            <a:solidFill>
              <a:schemeClr val="accent3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spAutoFit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US" sz="3000" b="1" dirty="0" smtClean="0">
                <a:solidFill>
                  <a:srgbClr val="FF0000"/>
                </a:solidFill>
              </a:rPr>
              <a:t>TOP 5 </a:t>
            </a:r>
            <a:r>
              <a:rPr lang="mr-IN" sz="3000" dirty="0" smtClean="0"/>
              <a:t>–</a:t>
            </a:r>
            <a:r>
              <a:rPr lang="en-US" sz="3000" dirty="0" smtClean="0"/>
              <a:t> </a:t>
            </a:r>
            <a:r>
              <a:rPr lang="en-US" sz="3000" dirty="0" err="1" smtClean="0"/>
              <a:t>Ottobre</a:t>
            </a:r>
            <a:r>
              <a:rPr lang="en-US" sz="3000" dirty="0" smtClean="0"/>
              <a:t> 2017</a:t>
            </a:r>
            <a:endParaRPr lang="en-US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5567881" y="5734187"/>
            <a:ext cx="2661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Fonte </a:t>
            </a:r>
            <a:r>
              <a:rPr lang="it-IT" sz="1400" dirty="0" smtClean="0"/>
              <a:t>DB-</a:t>
            </a:r>
            <a:r>
              <a:rPr lang="it-IT" sz="1400" dirty="0" err="1" smtClean="0"/>
              <a:t>Engines.com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702174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53</a:t>
            </a:fld>
            <a:endParaRPr lang="it-IT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DBMS: </a:t>
            </a:r>
            <a:r>
              <a:rPr lang="it-IT" sz="4000" dirty="0" smtClean="0"/>
              <a:t>andamento</a:t>
            </a:r>
            <a:endParaRPr lang="en-US" sz="4000" i="1" dirty="0"/>
          </a:p>
        </p:txBody>
      </p:sp>
      <p:sp>
        <p:nvSpPr>
          <p:cNvPr id="6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000" y="1800000"/>
            <a:ext cx="82800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Oggi, una delle nuove linee evolutive dei DBMS è rappresentata dall’approccio </a:t>
            </a:r>
            <a:r>
              <a:rPr lang="it-IT" sz="2800" b="1" dirty="0" err="1" smtClean="0"/>
              <a:t>NoSQL</a:t>
            </a:r>
            <a:r>
              <a:rPr lang="it-IT" sz="2800" dirty="0" smtClean="0"/>
              <a:t>.</a:t>
            </a:r>
            <a:endParaRPr lang="it-IT" dirty="0" smtClean="0">
              <a:solidFill>
                <a:srgbClr val="FF0000"/>
              </a:solidFill>
            </a:endParaRPr>
          </a:p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b="1" dirty="0" smtClean="0">
                <a:solidFill>
                  <a:srgbClr val="C00000"/>
                </a:solidFill>
              </a:rPr>
              <a:t>Idea di base</a:t>
            </a:r>
            <a:r>
              <a:rPr lang="it-IT" sz="2800" dirty="0" smtClean="0">
                <a:solidFill>
                  <a:srgbClr val="C00000"/>
                </a:solidFill>
              </a:rPr>
              <a:t>: superare la rigidità del modello relazionale nella definizione dello schema, consentendo una più facile espansione del DB in termini di dati, e di computazione distribuita.</a:t>
            </a:r>
          </a:p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 Molti approcci sotto la definizione </a:t>
            </a:r>
            <a:r>
              <a:rPr lang="it-IT" sz="2800" dirty="0" err="1" smtClean="0"/>
              <a:t>NoSQL</a:t>
            </a:r>
            <a:r>
              <a:rPr lang="it-IT" sz="2800" dirty="0" smtClean="0"/>
              <a:t>:</a:t>
            </a:r>
          </a:p>
          <a:p>
            <a:pPr marL="342000" indent="-342000">
              <a:spcBef>
                <a:spcPts val="1000"/>
              </a:spcBef>
              <a:spcAft>
                <a:spcPts val="200"/>
              </a:spcAft>
            </a:pPr>
            <a:r>
              <a:rPr lang="it-IT" sz="2800" dirty="0" smtClean="0"/>
              <a:t>     Es. </a:t>
            </a:r>
            <a:r>
              <a:rPr lang="it-IT" sz="2800" b="1" dirty="0" smtClean="0"/>
              <a:t>Apache Cassandra</a:t>
            </a:r>
            <a:r>
              <a:rPr lang="it-IT" sz="2800" dirty="0" smtClean="0"/>
              <a:t>, </a:t>
            </a:r>
            <a:r>
              <a:rPr lang="it-IT" sz="2800" b="1" dirty="0" smtClean="0"/>
              <a:t>Apache </a:t>
            </a:r>
            <a:r>
              <a:rPr lang="it-IT" sz="2800" b="1" dirty="0" err="1" smtClean="0"/>
              <a:t>CouchDB</a:t>
            </a:r>
            <a:r>
              <a:rPr lang="it-IT" sz="2800" dirty="0" smtClean="0"/>
              <a:t>, …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95287357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3870</TotalTime>
  <Words>3490</Words>
  <Application>Microsoft Macintosh PowerPoint</Application>
  <PresentationFormat>On-screen Show (4:3)</PresentationFormat>
  <Paragraphs>684</Paragraphs>
  <Slides>53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Calibri</vt:lpstr>
      <vt:lpstr>Cambria</vt:lpstr>
      <vt:lpstr>Consolas</vt:lpstr>
      <vt:lpstr>Franklin Gothic Book</vt:lpstr>
      <vt:lpstr>Wingdings</vt:lpstr>
      <vt:lpstr>Arial</vt:lpstr>
      <vt:lpstr>Crop</vt:lpstr>
      <vt:lpstr>1_Crop</vt:lpstr>
      <vt:lpstr>Equation</vt:lpstr>
      <vt:lpstr>Introduzione ai database relazionali</vt:lpstr>
      <vt:lpstr>Database: quando</vt:lpstr>
      <vt:lpstr>Database: come</vt:lpstr>
      <vt:lpstr>Database: quale</vt:lpstr>
      <vt:lpstr>Proposte di utilizzo</vt:lpstr>
      <vt:lpstr>Dati: cosa sono</vt:lpstr>
      <vt:lpstr>Sistema informativo</vt:lpstr>
      <vt:lpstr>Dati: gestione</vt:lpstr>
      <vt:lpstr>Dati: gestione con file</vt:lpstr>
      <vt:lpstr>Dati: gestione con file</vt:lpstr>
      <vt:lpstr>Dati: gestione con file</vt:lpstr>
      <vt:lpstr>Dati: gestione con file</vt:lpstr>
      <vt:lpstr>Dati: gestione</vt:lpstr>
      <vt:lpstr>Introduzione ai Database Management System (DBMS)</vt:lpstr>
      <vt:lpstr>DBMS: caratteristiche</vt:lpstr>
      <vt:lpstr>DBMS: caratteristiche</vt:lpstr>
      <vt:lpstr>DBMS: componenti</vt:lpstr>
      <vt:lpstr>DBMS: componenti</vt:lpstr>
      <vt:lpstr>DBMS: efficienza</vt:lpstr>
      <vt:lpstr>DBMS: efficienza</vt:lpstr>
      <vt:lpstr>DBMS: efficienza</vt:lpstr>
      <vt:lpstr>DBMS: efficienza</vt:lpstr>
      <vt:lpstr>DBMS: componenti</vt:lpstr>
      <vt:lpstr>DBMS: concorrenza – 1</vt:lpstr>
      <vt:lpstr>DBMS: concorrenza – 2</vt:lpstr>
      <vt:lpstr>DBMS: concorrenza – 3</vt:lpstr>
      <vt:lpstr>DBMS: concorrenza – 4</vt:lpstr>
      <vt:lpstr>DBMS: componenti</vt:lpstr>
      <vt:lpstr>DBMS: affidabilità; roll-back – 1</vt:lpstr>
      <vt:lpstr>DBMS: affidabilità; roll-back – 2</vt:lpstr>
      <vt:lpstr>DBMS: affidabilità; persistenza – 1</vt:lpstr>
      <vt:lpstr>DBMS: affidabilità; persistenza – 2</vt:lpstr>
      <vt:lpstr>DBMS: affidabilità; persistenza – 3</vt:lpstr>
      <vt:lpstr>DBMS: affidabilità; persistenza – 4</vt:lpstr>
      <vt:lpstr>DBMS: componenti</vt:lpstr>
      <vt:lpstr>DBMS: sicurezza; multi-utenza</vt:lpstr>
      <vt:lpstr>DBMS: sicurezza; scalabilità – 1</vt:lpstr>
      <vt:lpstr>DBMS: sicurezza; scalabilità – 2</vt:lpstr>
      <vt:lpstr>DBMS: architettura a 3 livelli</vt:lpstr>
      <vt:lpstr>DBMS: livello logico – 1</vt:lpstr>
      <vt:lpstr>DBMS: livello logico – 2</vt:lpstr>
      <vt:lpstr>DBMS: livello logico – 3</vt:lpstr>
      <vt:lpstr>DBMS: livello logico – 4</vt:lpstr>
      <vt:lpstr>DBMS: livello logico – 5</vt:lpstr>
      <vt:lpstr>DBMS: livello esterno</vt:lpstr>
      <vt:lpstr>DBMS: interazione – 1</vt:lpstr>
      <vt:lpstr>DBMS: interazione – 2</vt:lpstr>
      <vt:lpstr>DBMS: interazione – 3</vt:lpstr>
      <vt:lpstr>DBMS: vantaggi – 1</vt:lpstr>
      <vt:lpstr>DBMS: vantaggi – 2</vt:lpstr>
      <vt:lpstr>DBMS: quale usare?</vt:lpstr>
      <vt:lpstr>DBMS: i più usati open source</vt:lpstr>
      <vt:lpstr>DBMS: andamento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Dati e Banche</dc:title>
  <dc:creator>Microsoft Office User</dc:creator>
  <cp:lastModifiedBy>Microsoft Office User</cp:lastModifiedBy>
  <cp:revision>172</cp:revision>
  <cp:lastPrinted>2017-10-17T13:02:20Z</cp:lastPrinted>
  <dcterms:created xsi:type="dcterms:W3CDTF">2017-04-06T14:39:06Z</dcterms:created>
  <dcterms:modified xsi:type="dcterms:W3CDTF">2017-10-27T15:19:07Z</dcterms:modified>
</cp:coreProperties>
</file>