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gif" ContentType="image/gif"/>
  <Override PartName="/ppt/slides/slide14.xml" ContentType="application/vnd.openxmlformats-officedocument.presentationml.slide+xml"/>
  <Override PartName="/ppt/slideMasters/slideMaster2.xml" ContentType="application/vnd.openxmlformats-officedocument.presentationml.slideMaster+xml"/>
  <Default Extension="rels" ContentType="application/vnd.openxmlformats-package.relationships+xml"/>
  <Default Extension="xml" ContentType="application/xml"/>
  <Override PartName="/ppt/tableStyles.xml" ContentType="application/vnd.openxmlformats-officedocument.presentationml.tableStyles+xml"/>
  <Override PartName="/ppt/slideLayouts/slideLayout33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6.xml" ContentType="application/vnd.openxmlformats-officedocument.presentationml.slideLayout+xml"/>
  <Override PartName="/ppt/slides/slide28.xml" ContentType="application/vnd.openxmlformats-officedocument.presentationml.slide+xml"/>
  <Override PartName="/ppt/slides/slide21.xml" ContentType="application/vnd.openxmlformats-officedocument.presentationml.slide+xml"/>
  <Override PartName="/ppt/slideLayouts/slideLayout25.xml" ContentType="application/vnd.openxmlformats-officedocument.presentationml.slideLayout+xml"/>
  <Override PartName="/ppt/slides/slide37.xml" ContentType="application/vnd.openxmlformats-officedocument.presentationml.slide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docProps/core.xml" ContentType="application/vnd.openxmlformats-package.core-properties+xml"/>
  <Override PartName="/ppt/slideLayouts/slideLayout3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s/slide27.xml" ContentType="application/vnd.openxmlformats-officedocument.presentationml.slide+xml"/>
  <Default Extension="vml" ContentType="application/vnd.openxmlformats-officedocument.vmlDrawing"/>
  <Override PartName="/ppt/slides/slide20.xml" ContentType="application/vnd.openxmlformats-officedocument.presentationml.slide+xml"/>
  <Override PartName="/ppt/slideLayouts/slideLayout24.xml" ContentType="application/vnd.openxmlformats-officedocument.presentationml.slideLayout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slideLayouts/slideLayout4.xml" ContentType="application/vnd.openxmlformats-officedocument.presentationml.slideLayout+xml"/>
  <Default Extension="png" ContentType="image/png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slideLayouts/slideLayout31.xml" ContentType="application/vnd.openxmlformats-officedocument.presentationml.slideLayout+xml"/>
  <Default Extension="pict" ContentType="image/pict"/>
  <Override PartName="/ppt/slides/slide26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s/slide35.xml" ContentType="application/vnd.openxmlformats-officedocument.presentationml.slide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11.xml" ContentType="application/vnd.openxmlformats-officedocument.presentationml.slide+xml"/>
  <Override PartName="/ppt/slideLayouts/slideLayout30.xml" ContentType="application/vnd.openxmlformats-officedocument.presentationml.slideLayout+xml"/>
  <Override PartName="/ppt/theme/theme4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s/slide25.xml" ContentType="application/vnd.openxmlformats-officedocument.presentationml.slide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slideLayouts/slideLayout22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17.xml" ContentType="application/vnd.openxmlformats-officedocument.presentationml.slide+xml"/>
  <Override PartName="/ppt/slides/slide10.xml" ContentType="application/vnd.openxmlformats-officedocument.presentationml.slide+xml"/>
  <Override PartName="/docProps/app.xml" ContentType="application/vnd.openxmlformats-officedocument.extended-properties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4.xml" ContentType="application/vnd.openxmlformats-officedocument.presentationml.slide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s/slide33.xml" ContentType="application/vnd.openxmlformats-officedocument.presentationml.slide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6.xml" ContentType="application/vnd.openxmlformats-officedocument.presentationml.slide+xml"/>
  <Override PartName="/ppt/viewProps.xml" ContentType="application/vnd.openxmlformats-officedocument.presentationml.viewProps+xml"/>
  <Default Extension="jpeg" ContentType="image/jpeg"/>
  <Override PartName="/ppt/slideLayouts/slideLayout35.xml" ContentType="application/vnd.openxmlformats-officedocument.presentationml.slideLayout+xml"/>
  <Override PartName="/ppt/notesSlides/notesSlide3.xml" ContentType="application/vnd.openxmlformats-officedocument.presentationml.notesSlide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5.xml" ContentType="application/vnd.openxmlformats-officedocument.presentationml.slide+xml"/>
  <Override PartName="/ppt/slideMasters/slideMaster3.xml" ContentType="application/vnd.openxmlformats-officedocument.presentationml.slideMaster+xml"/>
  <Override PartName="/ppt/slideLayouts/slideLayout34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17.xml" ContentType="application/vnd.openxmlformats-officedocument.presentationml.slideLayout+xml"/>
  <Override PartName="/ppt/slides/slide29.xml" ContentType="application/vnd.openxmlformats-officedocument.presentationml.slide+xml"/>
  <Override PartName="/ppt/theme/theme1.xml" ContentType="application/vnd.openxmlformats-officedocument.theme+xml"/>
  <Override PartName="/ppt/slides/slide22.xml" ContentType="application/vnd.openxmlformats-officedocument.presentationml.slide+xml"/>
  <Override PartName="/ppt/slides/slide38.xml" ContentType="application/vnd.openxmlformats-officedocument.presentationml.slide+xml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Override PartName="/ppt/slideLayouts/slideLayout2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31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  <p:sldMasterId id="2147483660" r:id="rId2"/>
    <p:sldMasterId id="2147483673" r:id="rId3"/>
  </p:sldMasterIdLst>
  <p:notesMasterIdLst>
    <p:notesMasterId r:id="rId42"/>
  </p:notesMasterIdLst>
  <p:sldIdLst>
    <p:sldId id="258" r:id="rId4"/>
    <p:sldId id="257" r:id="rId5"/>
    <p:sldId id="256" r:id="rId6"/>
    <p:sldId id="260" r:id="rId7"/>
    <p:sldId id="261" r:id="rId8"/>
    <p:sldId id="259" r:id="rId9"/>
    <p:sldId id="266" r:id="rId10"/>
    <p:sldId id="267" r:id="rId11"/>
    <p:sldId id="268" r:id="rId12"/>
    <p:sldId id="263" r:id="rId13"/>
    <p:sldId id="269" r:id="rId14"/>
    <p:sldId id="274" r:id="rId15"/>
    <p:sldId id="275" r:id="rId16"/>
    <p:sldId id="277" r:id="rId17"/>
    <p:sldId id="278" r:id="rId18"/>
    <p:sldId id="279" r:id="rId19"/>
    <p:sldId id="276" r:id="rId20"/>
    <p:sldId id="280" r:id="rId21"/>
    <p:sldId id="262" r:id="rId22"/>
    <p:sldId id="270" r:id="rId23"/>
    <p:sldId id="271" r:id="rId24"/>
    <p:sldId id="272" r:id="rId25"/>
    <p:sldId id="286" r:id="rId26"/>
    <p:sldId id="287" r:id="rId27"/>
    <p:sldId id="288" r:id="rId28"/>
    <p:sldId id="289" r:id="rId29"/>
    <p:sldId id="290" r:id="rId30"/>
    <p:sldId id="291" r:id="rId31"/>
    <p:sldId id="281" r:id="rId32"/>
    <p:sldId id="282" r:id="rId33"/>
    <p:sldId id="273" r:id="rId34"/>
    <p:sldId id="265" r:id="rId35"/>
    <p:sldId id="284" r:id="rId36"/>
    <p:sldId id="264" r:id="rId37"/>
    <p:sldId id="285" r:id="rId38"/>
    <p:sldId id="283" r:id="rId39"/>
    <p:sldId id="293" r:id="rId40"/>
    <p:sldId id="292" r:id="rId4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40" d="100"/>
          <a:sy n="140" d="100"/>
        </p:scale>
        <p:origin x="-1544" y="-4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heme" Target="theme/theme1.xml"/><Relationship Id="rId47" Type="http://schemas.openxmlformats.org/officeDocument/2006/relationships/tableStyles" Target="tableStyles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9" Type="http://schemas.openxmlformats.org/officeDocument/2006/relationships/slide" Target="slides/slide6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33" Type="http://schemas.openxmlformats.org/officeDocument/2006/relationships/slide" Target="slides/slide30.xml"/><Relationship Id="rId34" Type="http://schemas.openxmlformats.org/officeDocument/2006/relationships/slide" Target="slides/slide31.xml"/><Relationship Id="rId35" Type="http://schemas.openxmlformats.org/officeDocument/2006/relationships/slide" Target="slides/slide32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37" Type="http://schemas.openxmlformats.org/officeDocument/2006/relationships/slide" Target="slides/slide34.xml"/><Relationship Id="rId38" Type="http://schemas.openxmlformats.org/officeDocument/2006/relationships/slide" Target="slides/slide35.xml"/><Relationship Id="rId39" Type="http://schemas.openxmlformats.org/officeDocument/2006/relationships/slide" Target="slides/slide36.xml"/><Relationship Id="rId40" Type="http://schemas.openxmlformats.org/officeDocument/2006/relationships/slide" Target="slides/slide37.xml"/><Relationship Id="rId41" Type="http://schemas.openxmlformats.org/officeDocument/2006/relationships/slide" Target="slides/slide38.xml"/><Relationship Id="rId42" Type="http://schemas.openxmlformats.org/officeDocument/2006/relationships/notesMaster" Target="notesMasters/notesMaster1.xml"/><Relationship Id="rId43" Type="http://schemas.openxmlformats.org/officeDocument/2006/relationships/printerSettings" Target="printerSettings/printerSettings1.bin"/><Relationship Id="rId44" Type="http://schemas.openxmlformats.org/officeDocument/2006/relationships/presProps" Target="presProps.xml"/><Relationship Id="rId4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ict"/><Relationship Id="rId2" Type="http://schemas.openxmlformats.org/officeDocument/2006/relationships/image" Target="../media/image15.pict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pict"/><Relationship Id="rId2" Type="http://schemas.openxmlformats.org/officeDocument/2006/relationships/image" Target="../media/image50.pict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DA7954-0FE3-9E4D-A3EB-294F4385A22A}" type="datetimeFigureOut">
              <a:rPr lang="en-US" smtClean="0"/>
              <a:pPr/>
              <a:t>10/25/17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657B4E-9EFC-3C46-A9E4-9892BC45446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CC561E-63F6-244C-BDC5-255D34865AD8}" type="slidenum">
              <a:rPr lang="it-IT"/>
              <a:pPr/>
              <a:t>23</a:t>
            </a:fld>
            <a:endParaRPr lang="it-IT"/>
          </a:p>
        </p:txBody>
      </p:sp>
      <p:sp>
        <p:nvSpPr>
          <p:cNvPr id="74445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r"/>
            <a:fld id="{2F55C959-AD98-9748-8C92-46A5D4E6C973}" type="slidenum">
              <a:rPr lang="it-IT" sz="1200">
                <a:latin typeface="Arial" pitchFamily="-110" charset="0"/>
                <a:ea typeface="ＭＳ Ｐゴシック" pitchFamily="-110" charset="-128"/>
                <a:cs typeface="ＭＳ Ｐゴシック" pitchFamily="-110" charset="-128"/>
              </a:rPr>
              <a:pPr algn="r"/>
              <a:t>23</a:t>
            </a:fld>
            <a:endParaRPr lang="it-IT" sz="1200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74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44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CC561E-63F6-244C-BDC5-255D34865AD8}" type="slidenum">
              <a:rPr lang="it-IT"/>
              <a:pPr/>
              <a:t>27</a:t>
            </a:fld>
            <a:endParaRPr lang="it-IT"/>
          </a:p>
        </p:txBody>
      </p:sp>
      <p:sp>
        <p:nvSpPr>
          <p:cNvPr id="74445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r"/>
            <a:fld id="{2F55C959-AD98-9748-8C92-46A5D4E6C973}" type="slidenum">
              <a:rPr lang="it-IT" sz="1200">
                <a:latin typeface="Arial" pitchFamily="-110" charset="0"/>
                <a:ea typeface="ＭＳ Ｐゴシック" pitchFamily="-110" charset="-128"/>
                <a:cs typeface="ＭＳ Ｐゴシック" pitchFamily="-110" charset="-128"/>
              </a:rPr>
              <a:pPr algn="r"/>
              <a:t>27</a:t>
            </a:fld>
            <a:endParaRPr lang="it-IT" sz="1200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74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44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F561F7-F872-9745-880D-E16C93C222FF}" type="slidenum">
              <a:rPr lang="it-IT"/>
              <a:pPr/>
              <a:t>31</a:t>
            </a:fld>
            <a:endParaRPr lang="it-IT"/>
          </a:p>
        </p:txBody>
      </p:sp>
      <p:sp>
        <p:nvSpPr>
          <p:cNvPr id="666626" name="Text Box 2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ln/>
        </p:spPr>
      </p:sp>
      <p:sp>
        <p:nvSpPr>
          <p:cNvPr id="666627" name="Text Box 3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0B949-3CD5-8D43-B058-0725676229AD}" type="datetimeFigureOut">
              <a:rPr lang="en-US" smtClean="0"/>
              <a:pPr/>
              <a:t>10/25/17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88D86-F1C7-D146-9ADD-8F4895BDA3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0B949-3CD5-8D43-B058-0725676229AD}" type="datetimeFigureOut">
              <a:rPr lang="en-US" smtClean="0"/>
              <a:pPr/>
              <a:t>10/25/17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88D86-F1C7-D146-9ADD-8F4895BDA3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0B949-3CD5-8D43-B058-0725676229AD}" type="datetimeFigureOut">
              <a:rPr lang="en-US" smtClean="0"/>
              <a:pPr/>
              <a:t>10/25/17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88D86-F1C7-D146-9ADD-8F4895BDA3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E. Pace - Rivelatori per lo spazio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688F30CA-3466-D64A-B74E-F8DED9295C26}" type="slidenum">
              <a:rPr lang="it-IT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E. Pace - Rivelatori per lo spazio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CE390BEC-4B7B-7A43-8A54-5F3786515385}" type="slidenum">
              <a:rPr lang="it-IT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E. Pace - Rivelatori per lo spazio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1CB0F84A-15C2-104E-B9AA-72696037D309}" type="slidenum">
              <a:rPr lang="it-IT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E. Pace - Rivelatori per lo spazio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5040990C-10F4-3244-AB9E-9170BF075083}" type="slidenum">
              <a:rPr lang="it-IT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E. Pace - Rivelatori per lo spazio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4895A890-F140-594E-ABCD-8D9F4AE55E8D}" type="slidenum">
              <a:rPr lang="it-IT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E. Pace - Rivelatori per lo spazio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260E8455-3A8D-5940-9DBC-0912FBC868E9}" type="slidenum">
              <a:rPr lang="it-IT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E. Pace - Rivelatori per lo spazio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6A792850-6612-3044-B976-A7107F15D77A}" type="slidenum">
              <a:rPr lang="it-IT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E. Pace - Rivelatori per lo spazio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D38D43CC-89BA-CF4E-ACD9-DC87E14C557A}" type="slidenum">
              <a:rPr lang="it-IT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0B949-3CD5-8D43-B058-0725676229AD}" type="datetimeFigureOut">
              <a:rPr lang="en-US" smtClean="0"/>
              <a:pPr/>
              <a:t>10/25/17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88D86-F1C7-D146-9ADD-8F4895BDA3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E. Pace - Rivelatori per lo spazio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D572ECC-B148-074F-803F-9FFDFCCFB56A}" type="slidenum">
              <a:rPr lang="it-IT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E. Pace - Rivelatori per lo spazio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7ED71ED2-06EF-324F-BA3E-242BA3B4BAC5}" type="slidenum">
              <a:rPr lang="it-IT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E. Pace - Rivelatori per lo spazio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29DADA1A-3A16-144B-8192-0568CF37C026}" type="slidenum">
              <a:rPr lang="it-IT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it-IT"/>
              <a:t>E. Pace - Rivelatori per lo spazio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fld id="{3C8B1B6E-CB96-BD44-A45F-34BCCFCE9648}" type="slidenum">
              <a:rPr lang="it-IT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E. Pace - Rivelatori per lo spazio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F61C86B4-579A-2C4B-8927-547674A65324}" type="slidenum">
              <a:rPr lang="it-IT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E. Pace - Rivelatori per lo spazio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DDE161DB-CCF8-ED4B-8F83-90BF214B9022}" type="slidenum">
              <a:rPr lang="it-IT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E. Pace - Rivelatori per lo spazio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18B0A877-A62D-0747-96D1-4785177B5009}" type="slidenum">
              <a:rPr lang="it-IT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E. Pace - Rivelatori per lo spazio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ED4278F5-98EB-E046-8D58-A06D7FAEB1E8}" type="slidenum">
              <a:rPr lang="it-IT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E. Pace - Rivelatori per lo spazio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4BA02BDB-1209-BD46-8506-68CCD46BEB46}" type="slidenum">
              <a:rPr lang="it-IT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E. Pace - Rivelatori per lo spazio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D9F585EC-2452-A44A-8D8B-C026A572BF3C}" type="slidenum">
              <a:rPr lang="it-IT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0B949-3CD5-8D43-B058-0725676229AD}" type="datetimeFigureOut">
              <a:rPr lang="en-US" smtClean="0"/>
              <a:pPr/>
              <a:t>10/25/17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88D86-F1C7-D146-9ADD-8F4895BDA3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E. Pace - Rivelatori per lo spazio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CA61B473-0B27-E64D-A9E8-90A2696EC59C}" type="slidenum">
              <a:rPr lang="it-IT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E. Pace - Rivelatori per lo spazio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46A0EE7B-3720-174A-89DF-0F65241DAF7D}" type="slidenum">
              <a:rPr lang="it-IT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E. Pace - Rivelatori per lo spazio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309DB2CD-F053-1A4A-BEBC-AE5E2B2E5DD6}" type="slidenum">
              <a:rPr lang="it-IT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E. Pace - Rivelatori per lo spazio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77387B28-59F4-FE40-806C-8587F7C91BA8}" type="slidenum">
              <a:rPr lang="it-IT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E. Pace - Rivelatori per lo spazio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9F95CC0F-4B5D-A048-A38D-2228D5214C26}" type="slidenum">
              <a:rPr lang="it-IT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it-IT"/>
              <a:t>E. Pace - Rivelatori per lo spazio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fld id="{C11C3BF0-B9AB-F945-8E09-A3AC1A54CB05}" type="slidenum">
              <a:rPr lang="it-IT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0B949-3CD5-8D43-B058-0725676229AD}" type="datetimeFigureOut">
              <a:rPr lang="en-US" smtClean="0"/>
              <a:pPr/>
              <a:t>10/25/17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88D86-F1C7-D146-9ADD-8F4895BDA3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0B949-3CD5-8D43-B058-0725676229AD}" type="datetimeFigureOut">
              <a:rPr lang="en-US" smtClean="0"/>
              <a:pPr/>
              <a:t>10/25/17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88D86-F1C7-D146-9ADD-8F4895BDA3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0B949-3CD5-8D43-B058-0725676229AD}" type="datetimeFigureOut">
              <a:rPr lang="en-US" smtClean="0"/>
              <a:pPr/>
              <a:t>10/25/17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88D86-F1C7-D146-9ADD-8F4895BDA3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0B949-3CD5-8D43-B058-0725676229AD}" type="datetimeFigureOut">
              <a:rPr lang="en-US" smtClean="0"/>
              <a:pPr/>
              <a:t>10/25/17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88D86-F1C7-D146-9ADD-8F4895BDA3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0B949-3CD5-8D43-B058-0725676229AD}" type="datetimeFigureOut">
              <a:rPr lang="en-US" smtClean="0"/>
              <a:pPr/>
              <a:t>10/25/17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88D86-F1C7-D146-9ADD-8F4895BDA3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0B949-3CD5-8D43-B058-0725676229AD}" type="datetimeFigureOut">
              <a:rPr lang="en-US" smtClean="0"/>
              <a:pPr/>
              <a:t>10/25/17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88D86-F1C7-D146-9ADD-8F4895BDA3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theme" Target="../theme/theme3.xml"/><Relationship Id="rId1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10B949-3CD5-8D43-B058-0725676229AD}" type="datetimeFigureOut">
              <a:rPr lang="en-US" smtClean="0"/>
              <a:pPr/>
              <a:t>10/25/17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088D86-F1C7-D146-9ADD-8F4895BDA38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lo stile del titolo dello schema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it-I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it-IT"/>
              <a:t>E. Pace - Rivelatori per lo spazio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9A55EFF-9732-0E48-B30D-0C59E5B4AAAC}" type="slidenum">
              <a:rPr lang="it-IT"/>
              <a:pPr/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lo stile del titolo dello schema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it-I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it-IT"/>
              <a:t>E. Pace - Rivelatori per lo spazio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337990F-4509-AD45-8A87-CA82F5FBCE10}" type="slidenum">
              <a:rPr lang="it-IT"/>
              <a:pPr/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110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110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110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110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110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110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110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110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110" charset="-128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110" charset="-128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110" charset="-128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0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0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0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0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oleObject" Target="!OLE_LINK1" TargetMode="External"/><Relationship Id="rId6" Type="http://schemas.openxmlformats.org/officeDocument/2006/relationships/oleObject" Target="Macintosh%20HD:Users:bardelli:DIDATTICA:corsoFORMAZIONESAIT:perScuolaSait:attivita.docx!OLE_LINK2" TargetMode="External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25.png"/><Relationship Id="rId3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27.png"/><Relationship Id="rId3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29.png"/><Relationship Id="rId3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34.png"/><Relationship Id="rId3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33.png"/><Relationship Id="rId3" Type="http://schemas.openxmlformats.org/officeDocument/2006/relationships/image" Target="../media/image35.gi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7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40.png"/><Relationship Id="rId3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46.png"/><Relationship Id="rId3" Type="http://schemas.openxmlformats.org/officeDocument/2006/relationships/hyperlink" Target="http://skyserver.sdss.org/dr7/en/tools/search/SQS.asp" TargetMode="Externa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47.gif"/><Relationship Id="rId3" Type="http://schemas.openxmlformats.org/officeDocument/2006/relationships/image" Target="../media/image48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4" Type="http://schemas.openxmlformats.org/officeDocument/2006/relationships/oleObject" Target="!OLE_LINK1" TargetMode="External"/><Relationship Id="rId5" Type="http://schemas.openxmlformats.org/officeDocument/2006/relationships/oleObject" Target="!OLE_LINK2" TargetMode="External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skyserver.sdss.org/dr14/en/tools/chart/navi.aspx" TargetMode="External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3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0071" y="390071"/>
            <a:ext cx="5080000" cy="3810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1500" y="4553857"/>
            <a:ext cx="8329737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L’ </a:t>
            </a:r>
            <a:r>
              <a:rPr lang="en-US" dirty="0" err="1" smtClean="0"/>
              <a:t>Osservazione</a:t>
            </a:r>
            <a:r>
              <a:rPr lang="en-US" dirty="0" smtClean="0"/>
              <a:t> al </a:t>
            </a:r>
            <a:r>
              <a:rPr lang="en-US" dirty="0" err="1" smtClean="0"/>
              <a:t>telescopio</a:t>
            </a:r>
            <a:r>
              <a:rPr lang="en-US" dirty="0" smtClean="0"/>
              <a:t> “</a:t>
            </a:r>
            <a:r>
              <a:rPr lang="en-US" dirty="0" err="1" smtClean="0"/>
              <a:t>classica</a:t>
            </a:r>
            <a:r>
              <a:rPr lang="en-US" dirty="0" smtClean="0"/>
              <a:t> “ </a:t>
            </a:r>
            <a:r>
              <a:rPr lang="en-US" dirty="0" err="1" smtClean="0"/>
              <a:t>e</a:t>
            </a:r>
            <a:r>
              <a:rPr lang="en-US" dirty="0" smtClean="0"/>
              <a:t>` </a:t>
            </a:r>
            <a:r>
              <a:rPr lang="en-US" dirty="0" err="1" smtClean="0"/>
              <a:t>basata</a:t>
            </a:r>
            <a:r>
              <a:rPr lang="en-US" dirty="0" smtClean="0"/>
              <a:t> </a:t>
            </a:r>
            <a:r>
              <a:rPr lang="en-US" dirty="0" err="1" smtClean="0"/>
              <a:t>sul</a:t>
            </a:r>
            <a:r>
              <a:rPr lang="en-US" dirty="0" smtClean="0"/>
              <a:t> </a:t>
            </a:r>
            <a:r>
              <a:rPr lang="en-US" dirty="0" err="1" smtClean="0"/>
              <a:t>puntare</a:t>
            </a:r>
            <a:r>
              <a:rPr lang="en-US" dirty="0" smtClean="0"/>
              <a:t> un </a:t>
            </a:r>
            <a:r>
              <a:rPr lang="en-US" dirty="0" err="1" smtClean="0"/>
              <a:t>oggetto</a:t>
            </a:r>
            <a:r>
              <a:rPr lang="en-US" dirty="0" smtClean="0"/>
              <a:t> </a:t>
            </a:r>
            <a:r>
              <a:rPr lang="en-US" dirty="0" err="1" smtClean="0"/>
              <a:t>o</a:t>
            </a:r>
            <a:r>
              <a:rPr lang="en-US" dirty="0" smtClean="0"/>
              <a:t> </a:t>
            </a:r>
            <a:r>
              <a:rPr lang="en-US" dirty="0" err="1" smtClean="0"/>
              <a:t>una</a:t>
            </a:r>
            <a:r>
              <a:rPr lang="en-US" dirty="0" smtClean="0"/>
              <a:t> </a:t>
            </a:r>
            <a:r>
              <a:rPr lang="en-US" dirty="0" err="1" smtClean="0"/>
              <a:t>classe</a:t>
            </a:r>
            <a:r>
              <a:rPr lang="en-US" dirty="0" smtClean="0"/>
              <a:t> di</a:t>
            </a:r>
          </a:p>
          <a:p>
            <a:r>
              <a:rPr lang="en-US" dirty="0" err="1" smtClean="0"/>
              <a:t>oggetti</a:t>
            </a:r>
            <a:r>
              <a:rPr lang="en-US" dirty="0" smtClean="0"/>
              <a:t>.</a:t>
            </a:r>
          </a:p>
          <a:p>
            <a:r>
              <a:rPr lang="en-US" dirty="0" smtClean="0"/>
              <a:t>E` </a:t>
            </a:r>
            <a:r>
              <a:rPr lang="en-US" dirty="0" err="1" smtClean="0"/>
              <a:t>estremamante</a:t>
            </a:r>
            <a:r>
              <a:rPr lang="en-US" dirty="0" smtClean="0"/>
              <a:t> </a:t>
            </a:r>
            <a:r>
              <a:rPr lang="en-US" dirty="0" err="1" smtClean="0"/>
              <a:t>finalizzata</a:t>
            </a:r>
            <a:r>
              <a:rPr lang="en-US" dirty="0" smtClean="0"/>
              <a:t> a </a:t>
            </a:r>
            <a:r>
              <a:rPr lang="en-US" dirty="0" err="1" smtClean="0"/>
              <a:t>misurare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parametri</a:t>
            </a:r>
            <a:r>
              <a:rPr lang="en-US" dirty="0" smtClean="0"/>
              <a:t> </a:t>
            </a:r>
            <a:r>
              <a:rPr lang="en-US" dirty="0" err="1" smtClean="0"/>
              <a:t>richiesti</a:t>
            </a:r>
            <a:r>
              <a:rPr lang="en-US" dirty="0" smtClean="0"/>
              <a:t> </a:t>
            </a:r>
            <a:r>
              <a:rPr lang="en-US" dirty="0" err="1" smtClean="0"/>
              <a:t>dalla</a:t>
            </a:r>
            <a:r>
              <a:rPr lang="en-US" dirty="0" smtClean="0"/>
              <a:t> </a:t>
            </a:r>
            <a:r>
              <a:rPr lang="en-US" dirty="0" err="1" smtClean="0"/>
              <a:t>propria</a:t>
            </a:r>
            <a:r>
              <a:rPr lang="en-US" dirty="0" smtClean="0"/>
              <a:t> </a:t>
            </a:r>
            <a:r>
              <a:rPr lang="en-US" dirty="0" err="1" smtClean="0"/>
              <a:t>ricerca</a:t>
            </a:r>
            <a:r>
              <a:rPr lang="en-US" dirty="0" smtClean="0"/>
              <a:t>. </a:t>
            </a:r>
          </a:p>
          <a:p>
            <a:endParaRPr lang="en-US" dirty="0" smtClean="0"/>
          </a:p>
          <a:p>
            <a:r>
              <a:rPr lang="en-US" dirty="0" err="1" smtClean="0"/>
              <a:t>Metodo</a:t>
            </a:r>
            <a:r>
              <a:rPr lang="en-US" dirty="0" smtClean="0"/>
              <a:t> molto </a:t>
            </a:r>
            <a:r>
              <a:rPr lang="en-US" dirty="0" err="1" smtClean="0"/>
              <a:t>efficiente</a:t>
            </a:r>
            <a:r>
              <a:rPr lang="en-US" dirty="0" smtClean="0"/>
              <a:t> ma </a:t>
            </a:r>
            <a:r>
              <a:rPr lang="en-US" dirty="0" err="1" smtClean="0"/>
              <a:t>si</a:t>
            </a:r>
            <a:r>
              <a:rPr lang="en-US" dirty="0" smtClean="0"/>
              <a:t> </a:t>
            </a:r>
            <a:r>
              <a:rPr lang="en-US" dirty="0" err="1" smtClean="0"/>
              <a:t>trascurano</a:t>
            </a:r>
            <a:r>
              <a:rPr lang="en-US" dirty="0" smtClean="0"/>
              <a:t> </a:t>
            </a:r>
            <a:r>
              <a:rPr lang="en-US" dirty="0" err="1" smtClean="0"/>
              <a:t>dei</a:t>
            </a:r>
            <a:r>
              <a:rPr lang="en-US" dirty="0" smtClean="0"/>
              <a:t> </a:t>
            </a:r>
            <a:r>
              <a:rPr lang="en-US" dirty="0" err="1" smtClean="0"/>
              <a:t>misurabili</a:t>
            </a:r>
            <a:r>
              <a:rPr lang="en-US" dirty="0" smtClean="0"/>
              <a:t> </a:t>
            </a:r>
            <a:r>
              <a:rPr lang="en-US" dirty="0" err="1" smtClean="0"/>
              <a:t>che</a:t>
            </a:r>
            <a:r>
              <a:rPr lang="en-US" dirty="0" smtClean="0"/>
              <a:t> </a:t>
            </a:r>
            <a:r>
              <a:rPr lang="en-US" dirty="0" err="1" smtClean="0"/>
              <a:t>potrebbero</a:t>
            </a:r>
            <a:r>
              <a:rPr lang="en-US" dirty="0" smtClean="0"/>
              <a:t> </a:t>
            </a:r>
            <a:r>
              <a:rPr lang="en-US" dirty="0" err="1" smtClean="0"/>
              <a:t>essere</a:t>
            </a:r>
            <a:r>
              <a:rPr lang="en-US" dirty="0" smtClean="0"/>
              <a:t> </a:t>
            </a:r>
            <a:r>
              <a:rPr lang="en-US" dirty="0" err="1" smtClean="0"/>
              <a:t>utili</a:t>
            </a:r>
            <a:r>
              <a:rPr lang="en-US" dirty="0" smtClean="0"/>
              <a:t> </a:t>
            </a:r>
          </a:p>
          <a:p>
            <a:r>
              <a:rPr lang="en-US" dirty="0"/>
              <a:t>a</a:t>
            </a:r>
            <a:r>
              <a:rPr lang="en-US" dirty="0" smtClean="0"/>
              <a:t>d </a:t>
            </a:r>
            <a:r>
              <a:rPr lang="en-US" dirty="0" err="1" smtClean="0"/>
              <a:t>altre</a:t>
            </a:r>
            <a:r>
              <a:rPr lang="en-US" dirty="0" smtClean="0"/>
              <a:t> </a:t>
            </a:r>
            <a:r>
              <a:rPr lang="en-US" dirty="0" err="1" smtClean="0"/>
              <a:t>ricerche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7-10-23 at 4.11.16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42698"/>
            <a:ext cx="9144001" cy="1019175"/>
          </a:xfrm>
          <a:prstGeom prst="rect">
            <a:avLst/>
          </a:prstGeom>
        </p:spPr>
      </p:pic>
      <p:pic>
        <p:nvPicPr>
          <p:cNvPr id="3" name="Picture 2" descr="Screen shot 2017-10-23 at 4.17.52 P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748" y="2140631"/>
            <a:ext cx="9144001" cy="454025"/>
          </a:xfrm>
          <a:prstGeom prst="rect">
            <a:avLst/>
          </a:prstGeom>
        </p:spPr>
      </p:pic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180747" y="3093357"/>
          <a:ext cx="8128681" cy="1016000"/>
        </p:xfrm>
        <a:graphic>
          <a:graphicData uri="http://schemas.openxmlformats.org/presentationml/2006/ole">
            <p:oleObj spid="_x0000_s20482" name="Document" r:id="rId5" imgW="5486400" imgH="1016000" progId="Word.Document.12">
              <p:link updateAutomatic="1"/>
            </p:oleObj>
          </a:graphicData>
        </a:graphic>
      </p:graphicFrame>
      <p:graphicFrame>
        <p:nvGraphicFramePr>
          <p:cNvPr id="20483" name="Object 3"/>
          <p:cNvGraphicFramePr>
            <a:graphicFrameLocks noChangeAspect="1"/>
          </p:cNvGraphicFramePr>
          <p:nvPr/>
        </p:nvGraphicFramePr>
        <p:xfrm>
          <a:off x="294821" y="4109357"/>
          <a:ext cx="8604249" cy="901700"/>
        </p:xfrm>
        <a:graphic>
          <a:graphicData uri="http://schemas.openxmlformats.org/presentationml/2006/ole">
            <p:oleObj spid="_x0000_s20483" name="Document" r:id="rId6" imgW="5270500" imgH="901700" progId="Word.Document.12">
              <p:link updateAutomatic="1"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7-10-23 at 4.32.40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92981"/>
            <a:ext cx="9144001" cy="377825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914071" y="1378857"/>
            <a:ext cx="58510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http://cas.sdss.org/dr14/en/proj/projhome.aspx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086428" y="199571"/>
            <a:ext cx="44597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 PROGETTI CHE SI POSSONO FARE</a:t>
            </a:r>
            <a:endParaRPr lang="en-US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12143" y="825500"/>
            <a:ext cx="177845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/>
              <a:t>Cataloghi</a:t>
            </a:r>
            <a:endParaRPr lang="en-US" sz="3200" b="1" dirty="0"/>
          </a:p>
        </p:txBody>
      </p:sp>
      <p:pic>
        <p:nvPicPr>
          <p:cNvPr id="5" name="Picture 4" descr="Screen shot 2017-10-23 at 3.33.37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45" y="1895929"/>
            <a:ext cx="9145900" cy="436335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10000" y="580571"/>
            <a:ext cx="12855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COME FARE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71286" y="949903"/>
            <a:ext cx="61788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PER IMPARARARE</a:t>
            </a:r>
          </a:p>
          <a:p>
            <a:r>
              <a:rPr lang="en-US" dirty="0" smtClean="0"/>
              <a:t>TEST CASE: Il </a:t>
            </a:r>
            <a:r>
              <a:rPr lang="en-US" dirty="0" err="1" smtClean="0"/>
              <a:t>superamasso</a:t>
            </a:r>
            <a:r>
              <a:rPr lang="en-US" dirty="0" smtClean="0"/>
              <a:t> di Corona Borealis  coordinate </a:t>
            </a:r>
            <a:r>
              <a:rPr lang="en-US" dirty="0" err="1" smtClean="0"/>
              <a:t>celesti</a:t>
            </a:r>
            <a:endParaRPr lang="en-US" dirty="0" smtClean="0"/>
          </a:p>
          <a:p>
            <a:r>
              <a:rPr lang="en-US" dirty="0" smtClean="0"/>
              <a:t>RA= 230.75  </a:t>
            </a:r>
            <a:r>
              <a:rPr lang="en-US" dirty="0" err="1" smtClean="0"/>
              <a:t>dec</a:t>
            </a:r>
            <a:r>
              <a:rPr lang="en-US" dirty="0" smtClean="0"/>
              <a:t>=+</a:t>
            </a:r>
            <a:r>
              <a:rPr lang="en-US" dirty="0"/>
              <a:t>29.5  </a:t>
            </a:r>
            <a:r>
              <a:rPr lang="en-US" dirty="0" smtClean="0"/>
              <a:t>radius 60  </a:t>
            </a:r>
            <a:endParaRPr lang="en-US" dirty="0"/>
          </a:p>
        </p:txBody>
      </p:sp>
      <p:pic>
        <p:nvPicPr>
          <p:cNvPr id="8" name="Picture 7" descr=":::Screen shot 2017-10-05 at 9.15.32 AM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92948" y="1796143"/>
            <a:ext cx="5055552" cy="4466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4929" y="0"/>
            <a:ext cx="2533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RICERCA RETTANGOLARE</a:t>
            </a:r>
            <a:endParaRPr lang="en-US" dirty="0"/>
          </a:p>
        </p:txBody>
      </p:sp>
      <p:pic>
        <p:nvPicPr>
          <p:cNvPr id="5" name="Picture 4" descr="Screen shot 2017-10-24 at 9.37.26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807" y="602138"/>
            <a:ext cx="8010979" cy="625586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778833" y="46166"/>
            <a:ext cx="62563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http://skyserver.sdss.org/dr14/en/tools/search/rect.aspx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57929" y="0"/>
            <a:ext cx="2533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RICERCA RETTANGOLARE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770891" y="598714"/>
            <a:ext cx="194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500.000 </a:t>
            </a:r>
            <a:r>
              <a:rPr lang="en-US" dirty="0" err="1" smtClean="0"/>
              <a:t>oggetti</a:t>
            </a:r>
            <a:r>
              <a:rPr lang="en-US" dirty="0" smtClean="0"/>
              <a:t>!!!!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http://skyserver.sdss.org/dr14/en/tools/search/rect.aspx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10000" y="580571"/>
            <a:ext cx="12855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COME FARE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71286" y="949903"/>
            <a:ext cx="61788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PER IMPARARARE</a:t>
            </a:r>
          </a:p>
          <a:p>
            <a:r>
              <a:rPr lang="en-US" dirty="0" smtClean="0"/>
              <a:t>TEST CASE: Il </a:t>
            </a:r>
            <a:r>
              <a:rPr lang="en-US" dirty="0" err="1" smtClean="0"/>
              <a:t>superamasso</a:t>
            </a:r>
            <a:r>
              <a:rPr lang="en-US" dirty="0" smtClean="0"/>
              <a:t> di Corona Borealis  coordinate </a:t>
            </a:r>
            <a:r>
              <a:rPr lang="en-US" dirty="0" err="1" smtClean="0"/>
              <a:t>celesti</a:t>
            </a:r>
            <a:endParaRPr lang="en-US" dirty="0" smtClean="0"/>
          </a:p>
          <a:p>
            <a:r>
              <a:rPr lang="en-US" dirty="0" smtClean="0"/>
              <a:t>RA= 230.75  </a:t>
            </a:r>
            <a:r>
              <a:rPr lang="en-US" dirty="0" err="1" smtClean="0"/>
              <a:t>dec</a:t>
            </a:r>
            <a:r>
              <a:rPr lang="en-US" dirty="0" smtClean="0"/>
              <a:t>=+</a:t>
            </a:r>
            <a:r>
              <a:rPr lang="en-US" dirty="0"/>
              <a:t>29.5  </a:t>
            </a:r>
            <a:r>
              <a:rPr lang="en-US" dirty="0" smtClean="0"/>
              <a:t>radius 60  </a:t>
            </a:r>
            <a:endParaRPr lang="en-US" dirty="0"/>
          </a:p>
        </p:txBody>
      </p:sp>
      <p:pic>
        <p:nvPicPr>
          <p:cNvPr id="8" name="Picture 7" descr=":::Screen shot 2017-10-05 at 9.15.32 AM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92948" y="1796143"/>
            <a:ext cx="5055552" cy="4466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val 8"/>
          <p:cNvSpPr/>
          <p:nvPr/>
        </p:nvSpPr>
        <p:spPr>
          <a:xfrm>
            <a:off x="3973286" y="3428999"/>
            <a:ext cx="914400" cy="914400"/>
          </a:xfrm>
          <a:prstGeom prst="ellipse">
            <a:avLst/>
          </a:prstGeom>
          <a:noFill/>
          <a:ln w="57150" cmpd="sng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97215" y="653143"/>
            <a:ext cx="6751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http://skyserver.sdss.org/dr14/en/tools/search/form/searchform.aspx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657929" y="283811"/>
            <a:ext cx="3002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RICERCA  </a:t>
            </a:r>
            <a:r>
              <a:rPr lang="en-US" dirty="0" err="1" smtClean="0"/>
              <a:t>Attorno</a:t>
            </a:r>
            <a:r>
              <a:rPr lang="en-US" dirty="0" smtClean="0"/>
              <a:t> ad un </a:t>
            </a:r>
            <a:r>
              <a:rPr lang="en-US" dirty="0" err="1" smtClean="0"/>
              <a:t>punto</a:t>
            </a:r>
            <a:endParaRPr lang="en-US" dirty="0" smtClean="0"/>
          </a:p>
        </p:txBody>
      </p:sp>
      <p:pic>
        <p:nvPicPr>
          <p:cNvPr id="6" name="Picture 5" descr="Screen shot 2017-10-24 at 9.59.11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677" y="1603273"/>
            <a:ext cx="7447643" cy="525472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67643" y="326571"/>
            <a:ext cx="2377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QUALI INFORMAZIONI?</a:t>
            </a:r>
            <a:endParaRPr lang="en-US" dirty="0"/>
          </a:p>
        </p:txBody>
      </p:sp>
      <p:pic>
        <p:nvPicPr>
          <p:cNvPr id="5" name="Picture 4" descr="Screen shot 2017-10-24 at 10.04.48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324" y="1644896"/>
            <a:ext cx="8175833" cy="96541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7-10-23 at 3.27.47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900" y="606808"/>
            <a:ext cx="5791200" cy="1244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12357" y="145143"/>
            <a:ext cx="27941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/>
              <a:t>Magnitudini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e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Colori</a:t>
            </a:r>
            <a:endParaRPr lang="en-US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35000" y="1723571"/>
            <a:ext cx="80683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La </a:t>
            </a:r>
            <a:r>
              <a:rPr lang="en-US" dirty="0" err="1" smtClean="0"/>
              <a:t>magnitudine</a:t>
            </a:r>
            <a:r>
              <a:rPr lang="en-US" dirty="0" smtClean="0"/>
              <a:t> </a:t>
            </a:r>
            <a:r>
              <a:rPr lang="en-US" dirty="0" err="1" smtClean="0"/>
              <a:t>e</a:t>
            </a:r>
            <a:r>
              <a:rPr lang="en-US" dirty="0" smtClean="0"/>
              <a:t>`  </a:t>
            </a:r>
            <a:r>
              <a:rPr lang="en-US" dirty="0" err="1" smtClean="0"/>
              <a:t>essenzialmente</a:t>
            </a:r>
            <a:r>
              <a:rPr lang="en-US" dirty="0" smtClean="0"/>
              <a:t> </a:t>
            </a:r>
            <a:r>
              <a:rPr lang="en-US" dirty="0" err="1" smtClean="0"/>
              <a:t>il</a:t>
            </a:r>
            <a:r>
              <a:rPr lang="en-US" dirty="0" smtClean="0"/>
              <a:t>  </a:t>
            </a:r>
            <a:r>
              <a:rPr lang="en-US" dirty="0" err="1" smtClean="0"/>
              <a:t>logaritmo</a:t>
            </a:r>
            <a:r>
              <a:rPr lang="en-US" dirty="0" smtClean="0"/>
              <a:t> del </a:t>
            </a:r>
            <a:r>
              <a:rPr lang="en-US" dirty="0" err="1" smtClean="0"/>
              <a:t>flusso</a:t>
            </a:r>
            <a:r>
              <a:rPr lang="en-US" dirty="0" smtClean="0"/>
              <a:t> di </a:t>
            </a:r>
            <a:r>
              <a:rPr lang="en-US" dirty="0" err="1" smtClean="0"/>
              <a:t>energia</a:t>
            </a:r>
            <a:r>
              <a:rPr lang="en-US" dirty="0" smtClean="0"/>
              <a:t> </a:t>
            </a:r>
            <a:r>
              <a:rPr lang="en-US" dirty="0" err="1" smtClean="0"/>
              <a:t>che</a:t>
            </a:r>
            <a:r>
              <a:rPr lang="en-US" dirty="0" smtClean="0"/>
              <a:t> </a:t>
            </a:r>
            <a:r>
              <a:rPr lang="en-US" dirty="0" err="1" smtClean="0"/>
              <a:t>ci</a:t>
            </a:r>
            <a:r>
              <a:rPr lang="en-US" dirty="0" smtClean="0"/>
              <a:t> </a:t>
            </a:r>
            <a:r>
              <a:rPr lang="en-US" dirty="0" err="1" smtClean="0"/>
              <a:t>raggiunge</a:t>
            </a:r>
            <a:endParaRPr lang="en-US" dirty="0" smtClean="0"/>
          </a:p>
          <a:p>
            <a:r>
              <a:rPr lang="en-US" dirty="0"/>
              <a:t>a</a:t>
            </a:r>
            <a:r>
              <a:rPr lang="en-US" dirty="0" smtClean="0"/>
              <a:t>d </a:t>
            </a:r>
            <a:r>
              <a:rPr lang="en-US" dirty="0" err="1" smtClean="0"/>
              <a:t>una</a:t>
            </a:r>
            <a:r>
              <a:rPr lang="en-US" dirty="0" smtClean="0"/>
              <a:t> </a:t>
            </a:r>
            <a:r>
              <a:rPr lang="en-US" dirty="0" err="1" smtClean="0"/>
              <a:t>frequenza</a:t>
            </a:r>
            <a:endParaRPr lang="en-US" dirty="0" smtClean="0"/>
          </a:p>
          <a:p>
            <a:r>
              <a:rPr lang="en-US" dirty="0" smtClean="0"/>
              <a:t>La </a:t>
            </a:r>
            <a:r>
              <a:rPr lang="en-US" dirty="0" err="1" smtClean="0"/>
              <a:t>Magnitudine</a:t>
            </a:r>
            <a:r>
              <a:rPr lang="en-US" dirty="0" smtClean="0"/>
              <a:t> in  </a:t>
            </a:r>
            <a:r>
              <a:rPr lang="en-US" dirty="0" err="1" smtClean="0"/>
              <a:t>ugriz</a:t>
            </a:r>
            <a:r>
              <a:rPr lang="en-US" dirty="0" smtClean="0"/>
              <a:t> </a:t>
            </a:r>
            <a:r>
              <a:rPr lang="en-US" dirty="0" err="1" smtClean="0"/>
              <a:t>e</a:t>
            </a:r>
            <a:r>
              <a:rPr lang="en-US" dirty="0" smtClean="0"/>
              <a:t>’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flusso</a:t>
            </a:r>
            <a:r>
              <a:rPr lang="en-US" dirty="0" smtClean="0"/>
              <a:t> </a:t>
            </a:r>
            <a:r>
              <a:rPr lang="en-US" dirty="0" err="1" smtClean="0"/>
              <a:t>ricevuto</a:t>
            </a:r>
            <a:r>
              <a:rPr lang="en-US" dirty="0" smtClean="0"/>
              <a:t> in </a:t>
            </a:r>
            <a:r>
              <a:rPr lang="en-US" dirty="0" err="1" smtClean="0"/>
              <a:t>fissate</a:t>
            </a:r>
            <a:r>
              <a:rPr lang="en-US" dirty="0" smtClean="0"/>
              <a:t> </a:t>
            </a:r>
            <a:r>
              <a:rPr lang="en-US" dirty="0" err="1" smtClean="0"/>
              <a:t>finestre</a:t>
            </a:r>
            <a:r>
              <a:rPr lang="en-US" dirty="0" smtClean="0"/>
              <a:t> </a:t>
            </a:r>
            <a:r>
              <a:rPr lang="en-US" dirty="0" err="1" smtClean="0"/>
              <a:t>spettrali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0" y="2923900"/>
            <a:ext cx="5219869" cy="391490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867442" y="3262477"/>
            <a:ext cx="350479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 </a:t>
            </a:r>
            <a:r>
              <a:rPr lang="en-US" dirty="0" err="1" smtClean="0"/>
              <a:t>colori</a:t>
            </a:r>
            <a:r>
              <a:rPr lang="en-US" dirty="0" smtClean="0"/>
              <a:t> </a:t>
            </a:r>
            <a:r>
              <a:rPr lang="en-US" dirty="0" err="1" smtClean="0"/>
              <a:t>sono</a:t>
            </a:r>
            <a:r>
              <a:rPr lang="en-US" dirty="0" smtClean="0"/>
              <a:t> </a:t>
            </a:r>
            <a:r>
              <a:rPr lang="en-US" dirty="0" err="1" smtClean="0"/>
              <a:t>semplicemente</a:t>
            </a:r>
            <a:endParaRPr lang="en-US" dirty="0" smtClean="0"/>
          </a:p>
          <a:p>
            <a:r>
              <a:rPr lang="en-US" dirty="0" smtClean="0"/>
              <a:t>La </a:t>
            </a:r>
            <a:r>
              <a:rPr lang="en-US" dirty="0" err="1" smtClean="0"/>
              <a:t>differenza</a:t>
            </a:r>
            <a:r>
              <a:rPr lang="en-US" dirty="0" smtClean="0"/>
              <a:t> </a:t>
            </a:r>
            <a:r>
              <a:rPr lang="en-US" dirty="0" err="1" smtClean="0"/>
              <a:t>tra</a:t>
            </a:r>
            <a:r>
              <a:rPr lang="en-US" dirty="0" smtClean="0"/>
              <a:t> due </a:t>
            </a:r>
            <a:r>
              <a:rPr lang="en-US" dirty="0" err="1" smtClean="0"/>
              <a:t>magnitudini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Per </a:t>
            </a:r>
            <a:r>
              <a:rPr lang="en-US" dirty="0" err="1" smtClean="0"/>
              <a:t>esempio</a:t>
            </a:r>
            <a:r>
              <a:rPr lang="en-US" dirty="0" smtClean="0"/>
              <a:t> </a:t>
            </a:r>
            <a:r>
              <a:rPr lang="en-US" dirty="0" err="1" smtClean="0"/>
              <a:t>g-r</a:t>
            </a:r>
            <a:r>
              <a:rPr lang="en-US" dirty="0" smtClean="0"/>
              <a:t> </a:t>
            </a:r>
            <a:r>
              <a:rPr lang="en-US" dirty="0" err="1" smtClean="0"/>
              <a:t>e</a:t>
            </a:r>
            <a:r>
              <a:rPr lang="en-US" dirty="0" smtClean="0"/>
              <a:t>’ la </a:t>
            </a:r>
            <a:r>
              <a:rPr lang="en-US" dirty="0" err="1" smtClean="0"/>
              <a:t>misura</a:t>
            </a:r>
            <a:r>
              <a:rPr lang="en-US" dirty="0" smtClean="0"/>
              <a:t> </a:t>
            </a:r>
          </a:p>
          <a:p>
            <a:r>
              <a:rPr lang="en-US" dirty="0" smtClean="0"/>
              <a:t>di </a:t>
            </a:r>
            <a:r>
              <a:rPr lang="en-US" dirty="0" err="1" smtClean="0"/>
              <a:t>quanto</a:t>
            </a:r>
            <a:r>
              <a:rPr lang="en-US" dirty="0" smtClean="0"/>
              <a:t>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rosso</a:t>
            </a:r>
            <a:r>
              <a:rPr lang="en-US" dirty="0" smtClean="0"/>
              <a:t> </a:t>
            </a:r>
            <a:r>
              <a:rPr lang="en-US" dirty="0" err="1" smtClean="0"/>
              <a:t>e</a:t>
            </a:r>
            <a:r>
              <a:rPr lang="en-US" dirty="0" smtClean="0"/>
              <a:t>’ </a:t>
            </a:r>
            <a:r>
              <a:rPr lang="en-US" dirty="0" err="1" smtClean="0"/>
              <a:t>importante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rispetto</a:t>
            </a:r>
            <a:r>
              <a:rPr lang="en-US" dirty="0" smtClean="0"/>
              <a:t> al </a:t>
            </a:r>
            <a:r>
              <a:rPr lang="en-US" dirty="0" err="1" smtClean="0"/>
              <a:t>verde</a:t>
            </a:r>
            <a:r>
              <a:rPr lang="en-US" dirty="0" smtClean="0"/>
              <a:t> (NB le </a:t>
            </a:r>
            <a:r>
              <a:rPr lang="en-US" dirty="0" err="1" smtClean="0"/>
              <a:t>magnitudini</a:t>
            </a:r>
            <a:r>
              <a:rPr lang="en-US" dirty="0" smtClean="0"/>
              <a:t> </a:t>
            </a:r>
          </a:p>
          <a:p>
            <a:r>
              <a:rPr lang="en-US" dirty="0" err="1"/>
              <a:t>v</a:t>
            </a:r>
            <a:r>
              <a:rPr lang="en-US" dirty="0" err="1" smtClean="0"/>
              <a:t>anno</a:t>
            </a:r>
            <a:r>
              <a:rPr lang="en-US" dirty="0" smtClean="0"/>
              <a:t> al </a:t>
            </a:r>
            <a:r>
              <a:rPr lang="en-US" dirty="0" err="1" smtClean="0"/>
              <a:t>contrario</a:t>
            </a:r>
            <a:r>
              <a:rPr lang="en-US" dirty="0" smtClean="0"/>
              <a:t>) 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250" y="217714"/>
            <a:ext cx="7683500" cy="23749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94429" y="2966357"/>
            <a:ext cx="4929555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SLOAN DIGITAL SKY SURVEY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41071" y="3864429"/>
            <a:ext cx="5174501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Osservazione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sistematica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e</a:t>
            </a:r>
            <a:r>
              <a:rPr lang="en-US" dirty="0" smtClean="0">
                <a:solidFill>
                  <a:schemeClr val="bg1"/>
                </a:solidFill>
              </a:rPr>
              <a:t> “</a:t>
            </a:r>
            <a:r>
              <a:rPr lang="en-US" dirty="0" err="1" smtClean="0">
                <a:solidFill>
                  <a:schemeClr val="bg1"/>
                </a:solidFill>
              </a:rPr>
              <a:t>cieca</a:t>
            </a:r>
            <a:r>
              <a:rPr lang="en-US" dirty="0" smtClean="0">
                <a:solidFill>
                  <a:schemeClr val="bg1"/>
                </a:solidFill>
              </a:rPr>
              <a:t>” del </a:t>
            </a:r>
            <a:r>
              <a:rPr lang="en-US" dirty="0" err="1" smtClean="0">
                <a:solidFill>
                  <a:schemeClr val="bg1"/>
                </a:solidFill>
              </a:rPr>
              <a:t>cielo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d</a:t>
            </a:r>
            <a:r>
              <a:rPr lang="en-US" dirty="0" smtClean="0">
                <a:solidFill>
                  <a:schemeClr val="bg1"/>
                </a:solidFill>
              </a:rPr>
              <a:t>i un quarto del </a:t>
            </a:r>
            <a:r>
              <a:rPr lang="en-US" dirty="0" err="1" smtClean="0">
                <a:solidFill>
                  <a:schemeClr val="bg1"/>
                </a:solidFill>
              </a:rPr>
              <a:t>cielo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visibile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err="1" smtClean="0">
                <a:solidFill>
                  <a:schemeClr val="bg1"/>
                </a:solidFill>
              </a:rPr>
              <a:t>Consorzio</a:t>
            </a:r>
            <a:r>
              <a:rPr lang="en-US" dirty="0" smtClean="0">
                <a:solidFill>
                  <a:schemeClr val="bg1"/>
                </a:solidFill>
              </a:rPr>
              <a:t> Americano-</a:t>
            </a:r>
            <a:r>
              <a:rPr lang="en-US" dirty="0" err="1" smtClean="0">
                <a:solidFill>
                  <a:schemeClr val="bg1"/>
                </a:solidFill>
              </a:rPr>
              <a:t>giapponese</a:t>
            </a:r>
            <a:r>
              <a:rPr lang="en-US" dirty="0" smtClean="0">
                <a:solidFill>
                  <a:schemeClr val="bg1"/>
                </a:solidFill>
              </a:rPr>
              <a:t> 77 </a:t>
            </a:r>
            <a:r>
              <a:rPr lang="en-US" dirty="0" err="1" smtClean="0">
                <a:solidFill>
                  <a:schemeClr val="bg1"/>
                </a:solidFill>
              </a:rPr>
              <a:t>milioni</a:t>
            </a:r>
            <a:r>
              <a:rPr lang="en-US" dirty="0" smtClean="0">
                <a:solidFill>
                  <a:schemeClr val="bg1"/>
                </a:solidFill>
              </a:rPr>
              <a:t> di </a:t>
            </a:r>
            <a:r>
              <a:rPr lang="en-US" dirty="0" err="1" smtClean="0">
                <a:solidFill>
                  <a:schemeClr val="bg1"/>
                </a:solidFill>
              </a:rPr>
              <a:t>dollari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err="1" smtClean="0">
                <a:solidFill>
                  <a:schemeClr val="bg1"/>
                </a:solidFill>
              </a:rPr>
              <a:t>Significativa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donazione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dalla</a:t>
            </a:r>
            <a:r>
              <a:rPr lang="en-US" dirty="0" smtClean="0">
                <a:solidFill>
                  <a:schemeClr val="bg1"/>
                </a:solidFill>
              </a:rPr>
              <a:t> Alfred Sloan Foundation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(</a:t>
            </a:r>
            <a:r>
              <a:rPr lang="en-US" dirty="0" err="1" smtClean="0">
                <a:solidFill>
                  <a:schemeClr val="bg1"/>
                </a:solidFill>
              </a:rPr>
              <a:t>fondatore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della</a:t>
            </a:r>
            <a:r>
              <a:rPr lang="en-US" dirty="0" smtClean="0">
                <a:solidFill>
                  <a:schemeClr val="bg1"/>
                </a:solidFill>
              </a:rPr>
              <a:t> General Motors) 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41325"/>
            <a:ext cx="7772400" cy="641350"/>
          </a:xfrm>
        </p:spPr>
        <p:txBody>
          <a:bodyPr/>
          <a:lstStyle/>
          <a:p>
            <a:r>
              <a:rPr lang="it-IT" sz="3200"/>
              <a:t>Esempi di spettri di galassie</a:t>
            </a:r>
          </a:p>
        </p:txBody>
      </p:sp>
      <p:pic>
        <p:nvPicPr>
          <p:cNvPr id="740355" name="Picture 3" descr="EL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9600" y="2133600"/>
            <a:ext cx="4343400" cy="3403600"/>
          </a:xfrm>
          <a:prstGeom prst="rect">
            <a:avLst/>
          </a:prstGeom>
          <a:noFill/>
        </p:spPr>
      </p:pic>
      <p:pic>
        <p:nvPicPr>
          <p:cNvPr id="740356" name="Picture 4" descr="m8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2057400"/>
            <a:ext cx="3379788" cy="4529138"/>
          </a:xfrm>
          <a:prstGeom prst="rect">
            <a:avLst/>
          </a:prstGeom>
          <a:noFill/>
        </p:spPr>
      </p:pic>
      <p:sp>
        <p:nvSpPr>
          <p:cNvPr id="740357" name="Text Box 5"/>
          <p:cNvSpPr txBox="1">
            <a:spLocks noChangeArrowheads="1"/>
          </p:cNvSpPr>
          <p:nvPr/>
        </p:nvSpPr>
        <p:spPr bwMode="auto">
          <a:xfrm>
            <a:off x="2971800" y="6019800"/>
            <a:ext cx="8524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it-IT" b="1"/>
              <a:t>M 87</a:t>
            </a:r>
            <a:endParaRPr lang="it-IT"/>
          </a:p>
        </p:txBody>
      </p:sp>
      <p:sp>
        <p:nvSpPr>
          <p:cNvPr id="740358" name="AutoShape 6"/>
          <p:cNvSpPr>
            <a:spLocks/>
          </p:cNvSpPr>
          <p:nvPr/>
        </p:nvSpPr>
        <p:spPr bwMode="auto">
          <a:xfrm>
            <a:off x="1676400" y="1447800"/>
            <a:ext cx="1611313" cy="346075"/>
          </a:xfrm>
          <a:prstGeom prst="accentBorderCallout2">
            <a:avLst>
              <a:gd name="adj1" fmla="val 24491"/>
              <a:gd name="adj2" fmla="val -3444"/>
              <a:gd name="adj3" fmla="val 24491"/>
              <a:gd name="adj4" fmla="val -10912"/>
              <a:gd name="adj5" fmla="val 242519"/>
              <a:gd name="adj6" fmla="val -3783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it-IT" sz="1600">
                <a:latin typeface="Tahoma" charset="0"/>
              </a:rPr>
              <a:t>Galassia ellittica</a:t>
            </a:r>
          </a:p>
        </p:txBody>
      </p:sp>
      <p:sp>
        <p:nvSpPr>
          <p:cNvPr id="740359" name="AutoShape 7"/>
          <p:cNvSpPr>
            <a:spLocks/>
          </p:cNvSpPr>
          <p:nvPr/>
        </p:nvSpPr>
        <p:spPr bwMode="auto">
          <a:xfrm>
            <a:off x="6994525" y="5818188"/>
            <a:ext cx="1990725" cy="346075"/>
          </a:xfrm>
          <a:prstGeom prst="accentBorderCallout2">
            <a:avLst>
              <a:gd name="adj1" fmla="val 33028"/>
              <a:gd name="adj2" fmla="val -3829"/>
              <a:gd name="adj3" fmla="val 33028"/>
              <a:gd name="adj4" fmla="val -16667"/>
              <a:gd name="adj5" fmla="val -566056"/>
              <a:gd name="adj6" fmla="val -30144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it-IT" sz="1600">
                <a:latin typeface="Tahoma" charset="0"/>
              </a:rPr>
              <a:t>Assorbimenti stellari</a:t>
            </a:r>
            <a:endParaRPr lang="it-IT"/>
          </a:p>
        </p:txBody>
      </p:sp>
      <p:sp>
        <p:nvSpPr>
          <p:cNvPr id="740360" name="Line 8"/>
          <p:cNvSpPr>
            <a:spLocks noChangeShapeType="1"/>
          </p:cNvSpPr>
          <p:nvPr/>
        </p:nvSpPr>
        <p:spPr bwMode="auto">
          <a:xfrm flipV="1">
            <a:off x="6477000" y="3657600"/>
            <a:ext cx="3810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0361" name="Line 9"/>
          <p:cNvSpPr>
            <a:spLocks noChangeShapeType="1"/>
          </p:cNvSpPr>
          <p:nvPr/>
        </p:nvSpPr>
        <p:spPr bwMode="auto">
          <a:xfrm flipH="1" flipV="1">
            <a:off x="5791200" y="4191000"/>
            <a:ext cx="6858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5111750" y="2650671"/>
            <a:ext cx="3070679" cy="1540329"/>
            <a:chOff x="5111750" y="2650671"/>
            <a:chExt cx="3070679" cy="1540329"/>
          </a:xfrm>
        </p:grpSpPr>
        <p:sp>
          <p:nvSpPr>
            <p:cNvPr id="10" name="Rectangle 9"/>
            <p:cNvSpPr/>
            <p:nvPr/>
          </p:nvSpPr>
          <p:spPr>
            <a:xfrm>
              <a:off x="5111750" y="3184071"/>
              <a:ext cx="172358" cy="1006929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705021" y="3184071"/>
              <a:ext cx="172358" cy="1006929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8010071" y="2650671"/>
              <a:ext cx="172358" cy="1006929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994525" y="2680606"/>
              <a:ext cx="172358" cy="1006929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1378" name="Picture 2" descr="S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9600" y="2438400"/>
            <a:ext cx="4419600" cy="3463925"/>
          </a:xfrm>
          <a:prstGeom prst="rect">
            <a:avLst/>
          </a:prstGeom>
          <a:noFill/>
        </p:spPr>
      </p:pic>
      <p:sp>
        <p:nvSpPr>
          <p:cNvPr id="741379" name="Text Box 3"/>
          <p:cNvSpPr txBox="1">
            <a:spLocks noChangeArrowheads="1"/>
          </p:cNvSpPr>
          <p:nvPr/>
        </p:nvSpPr>
        <p:spPr bwMode="auto">
          <a:xfrm>
            <a:off x="1981200" y="0"/>
            <a:ext cx="3368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it-IT">
                <a:latin typeface="Tahoma" charset="0"/>
              </a:rPr>
              <a:t>Galassia spirale, tipo Sa</a:t>
            </a:r>
          </a:p>
        </p:txBody>
      </p:sp>
      <p:pic>
        <p:nvPicPr>
          <p:cNvPr id="741380" name="Picture 4" descr="m9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676400"/>
            <a:ext cx="3600450" cy="4286250"/>
          </a:xfrm>
          <a:prstGeom prst="rect">
            <a:avLst/>
          </a:prstGeom>
          <a:noFill/>
        </p:spPr>
      </p:pic>
      <p:sp>
        <p:nvSpPr>
          <p:cNvPr id="741381" name="Text Box 5"/>
          <p:cNvSpPr txBox="1">
            <a:spLocks noChangeArrowheads="1"/>
          </p:cNvSpPr>
          <p:nvPr/>
        </p:nvSpPr>
        <p:spPr bwMode="auto">
          <a:xfrm>
            <a:off x="533400" y="5410200"/>
            <a:ext cx="8524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it-IT" b="1"/>
              <a:t>M 96</a:t>
            </a:r>
            <a:endParaRPr lang="it-IT"/>
          </a:p>
        </p:txBody>
      </p:sp>
      <p:sp>
        <p:nvSpPr>
          <p:cNvPr id="741382" name="AutoShape 6"/>
          <p:cNvSpPr>
            <a:spLocks/>
          </p:cNvSpPr>
          <p:nvPr/>
        </p:nvSpPr>
        <p:spPr bwMode="auto">
          <a:xfrm>
            <a:off x="2779713" y="1093788"/>
            <a:ext cx="2311400" cy="346075"/>
          </a:xfrm>
          <a:prstGeom prst="accentBorderCallout2">
            <a:avLst>
              <a:gd name="adj1" fmla="val 33028"/>
              <a:gd name="adj2" fmla="val -3296"/>
              <a:gd name="adj3" fmla="val 33028"/>
              <a:gd name="adj4" fmla="val -26787"/>
              <a:gd name="adj5" fmla="val 243579"/>
              <a:gd name="adj6" fmla="val -511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it-IT" sz="1600">
                <a:latin typeface="Tahoma" charset="0"/>
              </a:rPr>
              <a:t>Galassia spirale, tipo Sa</a:t>
            </a:r>
            <a:endParaRPr lang="it-IT"/>
          </a:p>
        </p:txBody>
      </p:sp>
      <p:grpSp>
        <p:nvGrpSpPr>
          <p:cNvPr id="7" name="Group 6"/>
          <p:cNvGrpSpPr/>
          <p:nvPr/>
        </p:nvGrpSpPr>
        <p:grpSpPr>
          <a:xfrm>
            <a:off x="5111750" y="2650671"/>
            <a:ext cx="3070679" cy="1540329"/>
            <a:chOff x="5111750" y="2650671"/>
            <a:chExt cx="3070679" cy="1540329"/>
          </a:xfrm>
        </p:grpSpPr>
        <p:sp>
          <p:nvSpPr>
            <p:cNvPr id="8" name="Rectangle 7"/>
            <p:cNvSpPr/>
            <p:nvPr/>
          </p:nvSpPr>
          <p:spPr>
            <a:xfrm>
              <a:off x="5111750" y="3184071"/>
              <a:ext cx="172358" cy="1006929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5705021" y="3184071"/>
              <a:ext cx="172358" cy="1006929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8010071" y="2650671"/>
              <a:ext cx="172358" cy="1006929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994525" y="2680606"/>
              <a:ext cx="172358" cy="1006929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2402" name="Picture 2" descr="S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9600" y="2895600"/>
            <a:ext cx="4419600" cy="3465513"/>
          </a:xfrm>
          <a:prstGeom prst="rect">
            <a:avLst/>
          </a:prstGeom>
          <a:noFill/>
        </p:spPr>
      </p:pic>
      <p:pic>
        <p:nvPicPr>
          <p:cNvPr id="742403" name="Picture 3" descr="m1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295400"/>
            <a:ext cx="3544888" cy="4724400"/>
          </a:xfrm>
          <a:prstGeom prst="rect">
            <a:avLst/>
          </a:prstGeom>
          <a:noFill/>
        </p:spPr>
      </p:pic>
      <p:sp>
        <p:nvSpPr>
          <p:cNvPr id="742404" name="Text Box 4"/>
          <p:cNvSpPr txBox="1">
            <a:spLocks noChangeArrowheads="1"/>
          </p:cNvSpPr>
          <p:nvPr/>
        </p:nvSpPr>
        <p:spPr bwMode="auto">
          <a:xfrm>
            <a:off x="533400" y="5486400"/>
            <a:ext cx="1004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it-IT" b="1"/>
              <a:t>M 100</a:t>
            </a:r>
            <a:endParaRPr lang="it-IT"/>
          </a:p>
        </p:txBody>
      </p:sp>
      <p:sp>
        <p:nvSpPr>
          <p:cNvPr id="742405" name="AutoShape 5"/>
          <p:cNvSpPr>
            <a:spLocks/>
          </p:cNvSpPr>
          <p:nvPr/>
        </p:nvSpPr>
        <p:spPr bwMode="auto">
          <a:xfrm>
            <a:off x="2474913" y="636588"/>
            <a:ext cx="2298700" cy="346075"/>
          </a:xfrm>
          <a:prstGeom prst="accentBorderCallout2">
            <a:avLst>
              <a:gd name="adj1" fmla="val 33028"/>
              <a:gd name="adj2" fmla="val -3315"/>
              <a:gd name="adj3" fmla="val 33028"/>
              <a:gd name="adj4" fmla="val -26866"/>
              <a:gd name="adj5" fmla="val 290824"/>
              <a:gd name="adj6" fmla="val -51245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it-IT" sz="1600">
                <a:latin typeface="Tahoma" charset="0"/>
              </a:rPr>
              <a:t>Galassia spirale, tipo Sc</a:t>
            </a:r>
            <a:endParaRPr lang="it-IT"/>
          </a:p>
        </p:txBody>
      </p:sp>
      <p:sp>
        <p:nvSpPr>
          <p:cNvPr id="742406" name="AutoShape 6"/>
          <p:cNvSpPr>
            <a:spLocks/>
          </p:cNvSpPr>
          <p:nvPr/>
        </p:nvSpPr>
        <p:spPr bwMode="auto">
          <a:xfrm>
            <a:off x="4419600" y="1828800"/>
            <a:ext cx="2209800" cy="835025"/>
          </a:xfrm>
          <a:prstGeom prst="accentBorderCallout2">
            <a:avLst>
              <a:gd name="adj1" fmla="val 13690"/>
              <a:gd name="adj2" fmla="val 103449"/>
              <a:gd name="adj3" fmla="val 13690"/>
              <a:gd name="adj4" fmla="val 122699"/>
              <a:gd name="adj5" fmla="val 198671"/>
              <a:gd name="adj6" fmla="val 142745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it-IT" sz="1600">
                <a:latin typeface="Tahoma" charset="0"/>
              </a:rPr>
              <a:t>Righe di emissione da </a:t>
            </a:r>
          </a:p>
          <a:p>
            <a:pPr eaLnBrk="0" hangingPunct="0"/>
            <a:r>
              <a:rPr lang="it-IT" sz="1600">
                <a:latin typeface="Tahoma" charset="0"/>
              </a:rPr>
              <a:t>regioni di formazione</a:t>
            </a:r>
          </a:p>
          <a:p>
            <a:pPr eaLnBrk="0" hangingPunct="0"/>
            <a:r>
              <a:rPr lang="it-IT" sz="1600">
                <a:latin typeface="Tahoma" charset="0"/>
              </a:rPr>
              <a:t>stellare</a:t>
            </a:r>
          </a:p>
        </p:txBody>
      </p:sp>
      <p:sp>
        <p:nvSpPr>
          <p:cNvPr id="742407" name="Line 7"/>
          <p:cNvSpPr>
            <a:spLocks noChangeShapeType="1"/>
          </p:cNvSpPr>
          <p:nvPr/>
        </p:nvSpPr>
        <p:spPr bwMode="auto">
          <a:xfrm flipH="1">
            <a:off x="6324600" y="2590800"/>
            <a:ext cx="990600" cy="2057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2408" name="Line 8"/>
          <p:cNvSpPr>
            <a:spLocks noChangeShapeType="1"/>
          </p:cNvSpPr>
          <p:nvPr/>
        </p:nvSpPr>
        <p:spPr bwMode="auto">
          <a:xfrm flipH="1">
            <a:off x="5181600" y="2590800"/>
            <a:ext cx="2133600" cy="144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2409" name="Rectangle 9"/>
          <p:cNvSpPr>
            <a:spLocks noChangeArrowheads="1"/>
          </p:cNvSpPr>
          <p:nvPr/>
        </p:nvSpPr>
        <p:spPr bwMode="auto">
          <a:xfrm>
            <a:off x="4932363" y="260350"/>
            <a:ext cx="421163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it-IT" sz="1600"/>
              <a:t>Attraverso l’analisi dello spettro è anche possibile determinare la velocità di un oggetto rispetto alla Terra per via dell’effetto Doppler</a:t>
            </a:r>
          </a:p>
          <a:p>
            <a:pPr eaLnBrk="0" hangingPunct="0"/>
            <a:r>
              <a:rPr lang="it-IT" sz="1600"/>
              <a:t>Identificando più righe nello spettro e calcolando  il refshift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5181600" y="3184071"/>
            <a:ext cx="3070679" cy="1540329"/>
            <a:chOff x="5111750" y="2650671"/>
            <a:chExt cx="3070679" cy="1540329"/>
          </a:xfrm>
        </p:grpSpPr>
        <p:sp>
          <p:nvSpPr>
            <p:cNvPr id="11" name="Rectangle 10"/>
            <p:cNvSpPr/>
            <p:nvPr/>
          </p:nvSpPr>
          <p:spPr>
            <a:xfrm>
              <a:off x="5111750" y="3184071"/>
              <a:ext cx="172358" cy="1006929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705021" y="3184071"/>
              <a:ext cx="172358" cy="1006929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8010071" y="2650671"/>
              <a:ext cx="172358" cy="1006929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994525" y="2680606"/>
              <a:ext cx="172358" cy="1006929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0527" y="0"/>
            <a:ext cx="6414933" cy="449045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9263" y="0"/>
            <a:ext cx="4037263" cy="702132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916714"/>
            <a:ext cx="5300638" cy="1787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5132"/>
            <a:ext cx="7477960" cy="598236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0688" y="331305"/>
            <a:ext cx="3643312" cy="6336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053" y="-462204"/>
            <a:ext cx="7633368" cy="2573535"/>
          </a:xfrm>
          <a:prstGeom prst="rect">
            <a:avLst/>
          </a:prstGeom>
        </p:spPr>
      </p:pic>
      <p:pic>
        <p:nvPicPr>
          <p:cNvPr id="4" name="Picture 3" descr="hrevolv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0" y="2111331"/>
            <a:ext cx="7031789" cy="471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4538" y="152400"/>
            <a:ext cx="6985000" cy="655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42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43427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43428" name="Picture 4" descr="AA36_0189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476250"/>
            <a:ext cx="8166100" cy="542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3429" name="CasellaDiTesto 6"/>
          <p:cNvSpPr txBox="1">
            <a:spLocks noChangeArrowheads="1"/>
          </p:cNvSpPr>
          <p:nvPr/>
        </p:nvSpPr>
        <p:spPr bwMode="auto">
          <a:xfrm>
            <a:off x="2057400" y="6248400"/>
            <a:ext cx="5257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it-IT" sz="1800">
                <a:latin typeface="Arial" pitchFamily="-110" charset="0"/>
                <a:ea typeface="ＭＳ Ｐゴシック" pitchFamily="-110" charset="-128"/>
                <a:cs typeface="ＭＳ Ｐゴシック" pitchFamily="-110" charset="-128"/>
              </a:rPr>
              <a:t>Spettri  tipici di galassie: E, Sa, Sc, Sm/Irr</a:t>
            </a:r>
          </a:p>
        </p:txBody>
      </p:sp>
      <p:sp>
        <p:nvSpPr>
          <p:cNvPr id="6" name="Rectangle 5"/>
          <p:cNvSpPr/>
          <p:nvPr/>
        </p:nvSpPr>
        <p:spPr>
          <a:xfrm>
            <a:off x="311009" y="3252532"/>
            <a:ext cx="8832991" cy="2646618"/>
          </a:xfrm>
          <a:prstGeom prst="rect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8737"/>
            <a:ext cx="8696158" cy="48930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1643" y="489857"/>
            <a:ext cx="36798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PRENDIAMO L’ AMMASSO A2065</a:t>
            </a:r>
          </a:p>
          <a:p>
            <a:r>
              <a:rPr lang="en-US" dirty="0" smtClean="0"/>
              <a:t>Ra 230.68  </a:t>
            </a:r>
            <a:r>
              <a:rPr lang="en-US" dirty="0" err="1" smtClean="0"/>
              <a:t>dec</a:t>
            </a:r>
            <a:r>
              <a:rPr lang="en-US" dirty="0" smtClean="0"/>
              <a:t>=+27.72</a:t>
            </a:r>
          </a:p>
          <a:p>
            <a:r>
              <a:rPr lang="en-US" dirty="0" err="1" smtClean="0"/>
              <a:t>Prendiamo</a:t>
            </a:r>
            <a:r>
              <a:rPr lang="en-US" dirty="0" smtClean="0"/>
              <a:t> </a:t>
            </a:r>
            <a:r>
              <a:rPr lang="en-US" dirty="0" err="1" smtClean="0"/>
              <a:t>dalla</a:t>
            </a:r>
            <a:r>
              <a:rPr lang="en-US" dirty="0" smtClean="0"/>
              <a:t> </a:t>
            </a:r>
            <a:r>
              <a:rPr lang="en-US" dirty="0" err="1" smtClean="0"/>
              <a:t>Lista</a:t>
            </a:r>
            <a:r>
              <a:rPr lang="en-US" dirty="0" smtClean="0"/>
              <a:t> </a:t>
            </a:r>
            <a:r>
              <a:rPr lang="en-US" dirty="0" err="1" smtClean="0"/>
              <a:t>Abellclusters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3" name="Picture 2" descr="Screen shot 2017-10-24 at 10.39.26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074" y="1438733"/>
            <a:ext cx="5144193" cy="511106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146" y="0"/>
            <a:ext cx="8751171" cy="700093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949426" y="0"/>
            <a:ext cx="6194574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/>
              <a:t>Telescopio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relativamente</a:t>
            </a:r>
            <a:r>
              <a:rPr lang="en-US" sz="2800" b="1" dirty="0" smtClean="0"/>
              <a:t> piccolo </a:t>
            </a:r>
          </a:p>
          <a:p>
            <a:r>
              <a:rPr lang="en-US" sz="2800" b="1" dirty="0" smtClean="0"/>
              <a:t>2.5 </a:t>
            </a:r>
            <a:r>
              <a:rPr lang="en-US" sz="2800" b="1" dirty="0" err="1" smtClean="0"/>
              <a:t>metri</a:t>
            </a:r>
            <a:r>
              <a:rPr lang="en-US" sz="2800" b="1" dirty="0" smtClean="0"/>
              <a:t> </a:t>
            </a:r>
          </a:p>
          <a:p>
            <a:r>
              <a:rPr lang="en-US" sz="2800" b="1" dirty="0" err="1" smtClean="0"/>
              <a:t>Immagini</a:t>
            </a:r>
            <a:r>
              <a:rPr lang="en-US" sz="2800" b="1" dirty="0" smtClean="0"/>
              <a:t> di 200 </a:t>
            </a:r>
            <a:r>
              <a:rPr lang="en-US" sz="2800" b="1" dirty="0" err="1" smtClean="0"/>
              <a:t>milioni</a:t>
            </a:r>
            <a:r>
              <a:rPr lang="en-US" sz="2800" b="1" dirty="0" smtClean="0"/>
              <a:t> di </a:t>
            </a:r>
            <a:r>
              <a:rPr lang="en-US" sz="2800" b="1" dirty="0" err="1" smtClean="0"/>
              <a:t>oggetti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celesti</a:t>
            </a:r>
            <a:endParaRPr lang="en-US" sz="2800" b="1" dirty="0" smtClean="0"/>
          </a:p>
          <a:p>
            <a:r>
              <a:rPr lang="en-US" sz="2800" b="1" dirty="0" smtClean="0"/>
              <a:t>Un </a:t>
            </a:r>
            <a:r>
              <a:rPr lang="en-US" sz="2800" b="1" dirty="0" err="1" smtClean="0"/>
              <a:t>milione</a:t>
            </a:r>
            <a:r>
              <a:rPr lang="en-US" sz="2800" b="1" dirty="0" smtClean="0"/>
              <a:t> di </a:t>
            </a:r>
            <a:r>
              <a:rPr lang="en-US" sz="2800" b="1" dirty="0" err="1" smtClean="0"/>
              <a:t>spettri</a:t>
            </a:r>
            <a:r>
              <a:rPr lang="en-US" sz="2800" b="1" dirty="0" smtClean="0"/>
              <a:t> </a:t>
            </a:r>
            <a:endParaRPr lang="en-US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152572" y="1986643"/>
            <a:ext cx="36085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Apache Point, New Mexico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7-10-24 at 10.42.24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867" y="496434"/>
            <a:ext cx="6769100" cy="5194301"/>
          </a:xfrm>
          <a:prstGeom prst="rect">
            <a:avLst/>
          </a:prstGeom>
        </p:spPr>
      </p:pic>
      <p:pic>
        <p:nvPicPr>
          <p:cNvPr id="3" name="Picture 2" descr="Screen shot 2017-10-24 at 10.53.59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0585" y="1212397"/>
            <a:ext cx="5486400" cy="506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4600" y="990600"/>
            <a:ext cx="5532438" cy="40576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665603" name="Text Box 3"/>
          <p:cNvSpPr txBox="1">
            <a:spLocks noChangeArrowheads="1"/>
          </p:cNvSpPr>
          <p:nvPr/>
        </p:nvSpPr>
        <p:spPr bwMode="auto">
          <a:xfrm>
            <a:off x="3149600" y="228600"/>
            <a:ext cx="2843213" cy="581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>
            <a:prstTxWarp prst="textNoShape">
              <a:avLst/>
            </a:prstTxWarp>
            <a:spAutoFit/>
          </a:bodyPr>
          <a:lstStyle/>
          <a:p>
            <a:pPr defTabSz="449263">
              <a:buClr>
                <a:srgbClr val="3366FF"/>
              </a:buClr>
              <a:buSzPct val="100000"/>
              <a:buFont typeface="Times New Roman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3200" b="1">
                <a:solidFill>
                  <a:srgbClr val="3366FF"/>
                </a:solidFill>
              </a:rPr>
              <a:t>Effetto doppler</a:t>
            </a:r>
          </a:p>
        </p:txBody>
      </p:sp>
      <p:sp>
        <p:nvSpPr>
          <p:cNvPr id="665604" name="Line 4"/>
          <p:cNvSpPr>
            <a:spLocks noChangeShapeType="1"/>
          </p:cNvSpPr>
          <p:nvPr/>
        </p:nvSpPr>
        <p:spPr bwMode="auto">
          <a:xfrm>
            <a:off x="8153400" y="1371600"/>
            <a:ext cx="1588" cy="320040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 type="triangle" w="med" len="med"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5605" name="Text Box 5"/>
          <p:cNvSpPr txBox="1">
            <a:spLocks noChangeArrowheads="1"/>
          </p:cNvSpPr>
          <p:nvPr/>
        </p:nvSpPr>
        <p:spPr bwMode="auto">
          <a:xfrm>
            <a:off x="8215313" y="3089275"/>
            <a:ext cx="40005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>
            <a:prstTxWarp prst="textNoShape">
              <a:avLst/>
            </a:prstTxWarp>
            <a:spAutoFit/>
          </a:bodyPr>
          <a:lstStyle/>
          <a:p>
            <a:pPr defTabSz="449263">
              <a:buClr>
                <a:srgbClr val="000000"/>
              </a:buClr>
              <a:buSzPct val="100000"/>
              <a:buFont typeface="Times New Roman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V</a:t>
            </a:r>
          </a:p>
        </p:txBody>
      </p:sp>
      <p:sp>
        <p:nvSpPr>
          <p:cNvPr id="665606" name="Text Box 6"/>
          <p:cNvSpPr txBox="1">
            <a:spLocks noChangeArrowheads="1"/>
          </p:cNvSpPr>
          <p:nvPr/>
        </p:nvSpPr>
        <p:spPr bwMode="auto">
          <a:xfrm>
            <a:off x="152400" y="2651125"/>
            <a:ext cx="2159000" cy="15573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>
            <a:prstTxWarp prst="textNoShape">
              <a:avLst/>
            </a:prstTxWarp>
            <a:spAutoFit/>
          </a:bodyPr>
          <a:lstStyle/>
          <a:p>
            <a:pPr defTabSz="449263" eaLnBrk="0" hangingPunct="0">
              <a:buClr>
                <a:srgbClr val="3366FF"/>
              </a:buClr>
              <a:buSzPct val="100000"/>
              <a:buFont typeface="Symbol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4800" u="sng">
                <a:solidFill>
                  <a:srgbClr val="3366FF"/>
                </a:solidFill>
                <a:latin typeface="Symbol" charset="2"/>
              </a:rPr>
              <a:t></a:t>
            </a:r>
            <a:r>
              <a:rPr lang="en-GB" sz="4800">
                <a:solidFill>
                  <a:srgbClr val="3366FF"/>
                </a:solidFill>
              </a:rPr>
              <a:t>  =  </a:t>
            </a:r>
            <a:r>
              <a:rPr lang="en-GB" sz="4800" u="sng">
                <a:solidFill>
                  <a:srgbClr val="3366FF"/>
                </a:solidFill>
              </a:rPr>
              <a:t>v</a:t>
            </a:r>
          </a:p>
          <a:p>
            <a:pPr defTabSz="449263" eaLnBrk="0" hangingPunct="0">
              <a:buClr>
                <a:srgbClr val="3366FF"/>
              </a:buClr>
              <a:buSzPct val="100000"/>
              <a:buFont typeface="Times New Roman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4800">
                <a:solidFill>
                  <a:srgbClr val="3366FF"/>
                </a:solidFill>
              </a:rPr>
              <a:t>   </a:t>
            </a:r>
            <a:r>
              <a:rPr lang="en-GB" sz="4800">
                <a:solidFill>
                  <a:srgbClr val="3366FF"/>
                </a:solidFill>
                <a:latin typeface="Symbol" charset="2"/>
              </a:rPr>
              <a:t></a:t>
            </a:r>
            <a:r>
              <a:rPr lang="en-GB" sz="4800">
                <a:solidFill>
                  <a:srgbClr val="3366FF"/>
                </a:solidFill>
              </a:rPr>
              <a:t>      c</a:t>
            </a:r>
          </a:p>
        </p:txBody>
      </p:sp>
      <p:sp>
        <p:nvSpPr>
          <p:cNvPr id="665607" name="AutoShape 7"/>
          <p:cNvSpPr>
            <a:spLocks noChangeArrowheads="1"/>
          </p:cNvSpPr>
          <p:nvPr/>
        </p:nvSpPr>
        <p:spPr bwMode="auto">
          <a:xfrm>
            <a:off x="2209800" y="6019800"/>
            <a:ext cx="838200" cy="381000"/>
          </a:xfrm>
          <a:prstGeom prst="rightArrow">
            <a:avLst>
              <a:gd name="adj1" fmla="val 50000"/>
              <a:gd name="adj2" fmla="val 55000"/>
            </a:avLst>
          </a:prstGeom>
          <a:solidFill>
            <a:srgbClr val="00CC99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5608" name="Text Box 8"/>
          <p:cNvSpPr txBox="1">
            <a:spLocks noChangeArrowheads="1"/>
          </p:cNvSpPr>
          <p:nvPr/>
        </p:nvSpPr>
        <p:spPr bwMode="auto">
          <a:xfrm>
            <a:off x="3429000" y="5715000"/>
            <a:ext cx="4876800" cy="10096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prstTxWarp prst="textNoShape">
              <a:avLst/>
            </a:prstTxWarp>
            <a:spAutoFit/>
          </a:bodyPr>
          <a:lstStyle/>
          <a:p>
            <a:pPr defTabSz="449263">
              <a:buClr>
                <a:srgbClr val="000000"/>
              </a:buClr>
              <a:buSzPct val="100000"/>
              <a:buFont typeface="Times New Roman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Misurando lo spostamento delle righe spettrali possiamo calcolare la velocità radiale degli oggetti celesti</a:t>
            </a:r>
          </a:p>
        </p:txBody>
      </p:sp>
      <p:sp>
        <p:nvSpPr>
          <p:cNvPr id="665609" name="Line 9"/>
          <p:cNvSpPr>
            <a:spLocks noChangeShapeType="1"/>
          </p:cNvSpPr>
          <p:nvPr/>
        </p:nvSpPr>
        <p:spPr bwMode="auto">
          <a:xfrm>
            <a:off x="3733800" y="5410200"/>
            <a:ext cx="41148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5610" name="Text Box 10"/>
          <p:cNvSpPr txBox="1">
            <a:spLocks noChangeArrowheads="1"/>
          </p:cNvSpPr>
          <p:nvPr/>
        </p:nvSpPr>
        <p:spPr bwMode="auto">
          <a:xfrm>
            <a:off x="5776913" y="4987925"/>
            <a:ext cx="34925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>
            <a:prstTxWarp prst="textNoShape">
              <a:avLst/>
            </a:prstTxWarp>
            <a:spAutoFit/>
          </a:bodyPr>
          <a:lstStyle/>
          <a:p>
            <a:pPr defTabSz="449263">
              <a:buClr>
                <a:srgbClr val="000000"/>
              </a:buClr>
              <a:buSzPct val="100000"/>
              <a:buFont typeface="Symbol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Symbol" charset="2"/>
              </a:rPr>
              <a:t>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66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" dur="500"/>
                                        <p:tgtEl>
                                          <p:spTgt spid="66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0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8450" y="939800"/>
            <a:ext cx="6007100" cy="4978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88143" y="326571"/>
            <a:ext cx="31970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Legge</a:t>
            </a:r>
            <a:r>
              <a:rPr lang="en-US" dirty="0" smtClean="0"/>
              <a:t> di </a:t>
            </a:r>
            <a:r>
              <a:rPr lang="en-US" dirty="0" err="1" smtClean="0"/>
              <a:t>Hubbble</a:t>
            </a:r>
            <a:r>
              <a:rPr lang="en-US" dirty="0" smtClean="0"/>
              <a:t>   </a:t>
            </a:r>
            <a:r>
              <a:rPr lang="en-US" dirty="0" err="1" smtClean="0"/>
              <a:t>v</a:t>
            </a:r>
            <a:r>
              <a:rPr lang="en-US" dirty="0" smtClean="0"/>
              <a:t>= H </a:t>
            </a:r>
            <a:r>
              <a:rPr lang="en-US" dirty="0" err="1" smtClean="0"/>
              <a:t>distanza</a:t>
            </a:r>
            <a:endParaRPr lang="en-US" dirty="0" smtClean="0"/>
          </a:p>
          <a:p>
            <a:r>
              <a:rPr lang="en-US" dirty="0" smtClean="0"/>
              <a:t>H= 71 km/</a:t>
            </a:r>
            <a:r>
              <a:rPr lang="en-US" dirty="0" err="1" smtClean="0"/>
              <a:t>s</a:t>
            </a:r>
            <a:r>
              <a:rPr lang="en-US" dirty="0" smtClean="0"/>
              <a:t> Mpc</a:t>
            </a:r>
            <a:r>
              <a:rPr lang="en-US" baseline="30000" dirty="0" smtClean="0"/>
              <a:t>-1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624286" y="444500"/>
            <a:ext cx="3628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 </a:t>
            </a:r>
            <a:r>
              <a:rPr lang="en-US" dirty="0" err="1" smtClean="0"/>
              <a:t>Mpc</a:t>
            </a:r>
            <a:r>
              <a:rPr lang="en-US" dirty="0" smtClean="0"/>
              <a:t>=3.26 10</a:t>
            </a:r>
            <a:r>
              <a:rPr lang="en-US" baseline="30000" dirty="0" smtClean="0"/>
              <a:t>6</a:t>
            </a:r>
            <a:r>
              <a:rPr lang="en-US" dirty="0" smtClean="0"/>
              <a:t>  </a:t>
            </a:r>
            <a:r>
              <a:rPr lang="en-US" dirty="0" err="1" smtClean="0"/>
              <a:t>anni</a:t>
            </a:r>
            <a:r>
              <a:rPr lang="en-US" dirty="0" smtClean="0"/>
              <a:t> </a:t>
            </a:r>
            <a:r>
              <a:rPr lang="en-US" dirty="0" err="1" smtClean="0"/>
              <a:t>luce</a:t>
            </a:r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7-10-24 at 11.02.44 AM.png"/>
          <p:cNvPicPr>
            <a:picLocks noGrp="1" noChangeAspect="1"/>
          </p:cNvPicPr>
          <p:nvPr>
            <p:ph idx="1"/>
          </p:nvPr>
        </p:nvPicPr>
        <p:blipFill>
          <a:blip r:embed="rId2"/>
          <a:srcRect l="-23079" r="-23079"/>
          <a:stretch>
            <a:fillRect/>
          </a:stretch>
        </p:blipFill>
        <p:spPr>
          <a:xfrm>
            <a:off x="-159657" y="716644"/>
            <a:ext cx="9836180" cy="5409520"/>
          </a:xfr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7-10-23 at 4.38.42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83318"/>
            <a:ext cx="9144000" cy="481965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75857" y="517071"/>
            <a:ext cx="2482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Lavori</a:t>
            </a:r>
            <a:r>
              <a:rPr lang="en-US" dirty="0" smtClean="0"/>
              <a:t> </a:t>
            </a:r>
            <a:r>
              <a:rPr lang="en-US" dirty="0" err="1" smtClean="0"/>
              <a:t>possibili</a:t>
            </a:r>
            <a:r>
              <a:rPr lang="en-US" dirty="0" smtClean="0"/>
              <a:t> </a:t>
            </a:r>
            <a:r>
              <a:rPr lang="en-US" dirty="0" err="1" smtClean="0"/>
              <a:t>fino</a:t>
            </a:r>
            <a:r>
              <a:rPr lang="en-US" dirty="0" smtClean="0"/>
              <a:t> a qui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08215" y="1097643"/>
            <a:ext cx="8531039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==</a:t>
            </a:r>
            <a:r>
              <a:rPr lang="en-US" dirty="0" err="1" smtClean="0"/>
              <a:t>Mappare</a:t>
            </a:r>
            <a:r>
              <a:rPr lang="en-US" dirty="0" smtClean="0"/>
              <a:t> la </a:t>
            </a:r>
            <a:r>
              <a:rPr lang="en-US" dirty="0" err="1" smtClean="0"/>
              <a:t>struttura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grande</a:t>
            </a:r>
            <a:r>
              <a:rPr lang="en-US" dirty="0" smtClean="0"/>
              <a:t> </a:t>
            </a:r>
            <a:r>
              <a:rPr lang="en-US" dirty="0" err="1" smtClean="0"/>
              <a:t>scala</a:t>
            </a:r>
            <a:r>
              <a:rPr lang="en-US" dirty="0" smtClean="0"/>
              <a:t> </a:t>
            </a:r>
            <a:r>
              <a:rPr lang="en-US" dirty="0" err="1" smtClean="0"/>
              <a:t>dell’Universo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Prendiamo</a:t>
            </a:r>
            <a:r>
              <a:rPr lang="en-US" dirty="0" smtClean="0"/>
              <a:t> la </a:t>
            </a:r>
            <a:r>
              <a:rPr lang="en-US" dirty="0" err="1" smtClean="0"/>
              <a:t>lista</a:t>
            </a:r>
            <a:r>
              <a:rPr lang="en-US" dirty="0" smtClean="0"/>
              <a:t>   “</a:t>
            </a:r>
            <a:r>
              <a:rPr lang="en-US" dirty="0" err="1" smtClean="0"/>
              <a:t>Abellclusters</a:t>
            </a:r>
            <a:r>
              <a:rPr lang="en-US" dirty="0" smtClean="0"/>
              <a:t>” </a:t>
            </a:r>
            <a:r>
              <a:rPr lang="en-US" dirty="0" err="1" smtClean="0"/>
              <a:t>e</a:t>
            </a:r>
            <a:r>
              <a:rPr lang="en-US" dirty="0" smtClean="0"/>
              <a:t> </a:t>
            </a:r>
            <a:r>
              <a:rPr lang="en-US" dirty="0" err="1" smtClean="0"/>
              <a:t>vediamo</a:t>
            </a:r>
            <a:r>
              <a:rPr lang="en-US" dirty="0" smtClean="0"/>
              <a:t> se </a:t>
            </a:r>
            <a:r>
              <a:rPr lang="en-US" dirty="0" err="1" smtClean="0"/>
              <a:t>gli</a:t>
            </a:r>
            <a:r>
              <a:rPr lang="en-US" dirty="0" smtClean="0"/>
              <a:t> </a:t>
            </a:r>
            <a:r>
              <a:rPr lang="en-US" dirty="0" err="1" smtClean="0"/>
              <a:t>ammassi</a:t>
            </a:r>
            <a:r>
              <a:rPr lang="en-US" dirty="0" smtClean="0"/>
              <a:t> di </a:t>
            </a:r>
            <a:r>
              <a:rPr lang="en-US" dirty="0" err="1" smtClean="0"/>
              <a:t>galassie</a:t>
            </a:r>
            <a:r>
              <a:rPr lang="en-US" dirty="0" smtClean="0"/>
              <a:t> </a:t>
            </a:r>
          </a:p>
          <a:p>
            <a:r>
              <a:rPr lang="en-US" dirty="0" err="1"/>
              <a:t>s</a:t>
            </a:r>
            <a:r>
              <a:rPr lang="en-US" dirty="0" err="1" smtClean="0"/>
              <a:t>ono</a:t>
            </a:r>
            <a:r>
              <a:rPr lang="en-US" dirty="0" smtClean="0"/>
              <a:t> </a:t>
            </a:r>
            <a:r>
              <a:rPr lang="en-US" dirty="0" err="1" smtClean="0"/>
              <a:t>distribuiti</a:t>
            </a:r>
            <a:r>
              <a:rPr lang="en-US" dirty="0" smtClean="0"/>
              <a:t> </a:t>
            </a:r>
            <a:r>
              <a:rPr lang="en-US" dirty="0" err="1" smtClean="0"/>
              <a:t>uniformemente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Prendiamo</a:t>
            </a:r>
            <a:r>
              <a:rPr lang="en-US" dirty="0" smtClean="0"/>
              <a:t> </a:t>
            </a:r>
            <a:r>
              <a:rPr lang="en-US" dirty="0" err="1" smtClean="0"/>
              <a:t>gli</a:t>
            </a:r>
            <a:r>
              <a:rPr lang="en-US" dirty="0" smtClean="0"/>
              <a:t> </a:t>
            </a:r>
            <a:r>
              <a:rPr lang="en-US" dirty="0" err="1" smtClean="0"/>
              <a:t>ammassi</a:t>
            </a:r>
            <a:r>
              <a:rPr lang="en-US" dirty="0" smtClean="0"/>
              <a:t> con richness class 3-4 ( </a:t>
            </a:r>
            <a:r>
              <a:rPr lang="en-US" dirty="0" err="1" smtClean="0"/>
              <a:t>quelli</a:t>
            </a:r>
            <a:r>
              <a:rPr lang="en-US" dirty="0" smtClean="0"/>
              <a:t> </a:t>
            </a:r>
            <a:r>
              <a:rPr lang="en-US" dirty="0" err="1" smtClean="0"/>
              <a:t>piu</a:t>
            </a:r>
            <a:r>
              <a:rPr lang="en-US" dirty="0" smtClean="0"/>
              <a:t>’ </a:t>
            </a:r>
            <a:r>
              <a:rPr lang="en-US" dirty="0" err="1" smtClean="0"/>
              <a:t>ricchi</a:t>
            </a:r>
            <a:r>
              <a:rPr lang="en-US" dirty="0" smtClean="0"/>
              <a:t> in </a:t>
            </a:r>
            <a:r>
              <a:rPr lang="en-US" dirty="0" err="1" smtClean="0"/>
              <a:t>galassie</a:t>
            </a:r>
            <a:r>
              <a:rPr lang="en-US" dirty="0" smtClean="0"/>
              <a:t>) </a:t>
            </a:r>
            <a:r>
              <a:rPr lang="en-US" dirty="0" err="1" smtClean="0"/>
              <a:t>scarichiamo</a:t>
            </a:r>
            <a:r>
              <a:rPr lang="en-US" dirty="0" smtClean="0"/>
              <a:t> le</a:t>
            </a:r>
          </a:p>
          <a:p>
            <a:r>
              <a:rPr lang="en-US" dirty="0" err="1" smtClean="0"/>
              <a:t>Galassie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SDSS </a:t>
            </a:r>
            <a:r>
              <a:rPr lang="en-US" dirty="0" err="1" smtClean="0"/>
              <a:t>e</a:t>
            </a:r>
            <a:r>
              <a:rPr lang="en-US" dirty="0" smtClean="0"/>
              <a:t> </a:t>
            </a:r>
            <a:r>
              <a:rPr lang="en-US" dirty="0" err="1" smtClean="0"/>
              <a:t>vediamo</a:t>
            </a:r>
            <a:r>
              <a:rPr lang="en-US" dirty="0" smtClean="0"/>
              <a:t> come </a:t>
            </a:r>
            <a:r>
              <a:rPr lang="en-US" dirty="0" err="1" smtClean="0"/>
              <a:t>sono</a:t>
            </a:r>
            <a:r>
              <a:rPr lang="en-US" dirty="0" smtClean="0"/>
              <a:t> </a:t>
            </a:r>
            <a:r>
              <a:rPr lang="en-US" dirty="0" err="1" smtClean="0"/>
              <a:t>distribuite</a:t>
            </a:r>
            <a:r>
              <a:rPr lang="en-US" dirty="0" smtClean="0"/>
              <a:t> in </a:t>
            </a:r>
            <a:r>
              <a:rPr lang="en-US" dirty="0" err="1" smtClean="0"/>
              <a:t>ra</a:t>
            </a:r>
            <a:r>
              <a:rPr lang="en-US" dirty="0" smtClean="0"/>
              <a:t> </a:t>
            </a:r>
            <a:r>
              <a:rPr lang="en-US" dirty="0" err="1" smtClean="0"/>
              <a:t>dec</a:t>
            </a:r>
            <a:r>
              <a:rPr lang="en-US" dirty="0" smtClean="0"/>
              <a:t> </a:t>
            </a:r>
            <a:r>
              <a:rPr lang="en-US" dirty="0" err="1" smtClean="0"/>
              <a:t>e</a:t>
            </a:r>
            <a:r>
              <a:rPr lang="en-US" dirty="0" smtClean="0"/>
              <a:t> </a:t>
            </a:r>
            <a:r>
              <a:rPr lang="en-US" dirty="0" err="1" smtClean="0"/>
              <a:t>redshift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Prendiamo</a:t>
            </a:r>
            <a:r>
              <a:rPr lang="en-US" dirty="0" smtClean="0"/>
              <a:t> </a:t>
            </a:r>
            <a:r>
              <a:rPr lang="en-US" dirty="0" err="1" smtClean="0"/>
              <a:t>ammassi</a:t>
            </a:r>
            <a:r>
              <a:rPr lang="en-US" dirty="0" smtClean="0"/>
              <a:t> </a:t>
            </a:r>
            <a:r>
              <a:rPr lang="en-US" dirty="0" err="1" smtClean="0"/>
              <a:t>e</a:t>
            </a:r>
            <a:r>
              <a:rPr lang="en-US" dirty="0" smtClean="0"/>
              <a:t> </a:t>
            </a:r>
            <a:r>
              <a:rPr lang="en-US" dirty="0" err="1" smtClean="0"/>
              <a:t>vediamo</a:t>
            </a:r>
            <a:r>
              <a:rPr lang="en-US" dirty="0" smtClean="0"/>
              <a:t> la </a:t>
            </a:r>
            <a:r>
              <a:rPr lang="en-US" dirty="0" err="1" smtClean="0"/>
              <a:t>relazione</a:t>
            </a:r>
            <a:r>
              <a:rPr lang="en-US" dirty="0" smtClean="0"/>
              <a:t> </a:t>
            </a:r>
            <a:r>
              <a:rPr lang="en-US" dirty="0" err="1" smtClean="0"/>
              <a:t>colore</a:t>
            </a:r>
            <a:r>
              <a:rPr lang="en-US" dirty="0" smtClean="0"/>
              <a:t> </a:t>
            </a:r>
            <a:r>
              <a:rPr lang="en-US" dirty="0" err="1" smtClean="0"/>
              <a:t>magnitudine</a:t>
            </a:r>
            <a:r>
              <a:rPr lang="en-US" dirty="0" smtClean="0"/>
              <a:t> </a:t>
            </a:r>
            <a:r>
              <a:rPr lang="en-US" dirty="0" err="1" smtClean="0"/>
              <a:t>e</a:t>
            </a:r>
            <a:r>
              <a:rPr lang="en-US" dirty="0" smtClean="0"/>
              <a:t> se </a:t>
            </a:r>
            <a:r>
              <a:rPr lang="en-US" dirty="0" err="1" smtClean="0"/>
              <a:t>e</a:t>
            </a:r>
            <a:r>
              <a:rPr lang="en-US" dirty="0" smtClean="0"/>
              <a:t>’ la </a:t>
            </a:r>
            <a:r>
              <a:rPr lang="en-US" dirty="0" err="1" smtClean="0"/>
              <a:t>stessa</a:t>
            </a:r>
            <a:r>
              <a:rPr lang="en-US" dirty="0" smtClean="0"/>
              <a:t> per </a:t>
            </a:r>
          </a:p>
          <a:p>
            <a:r>
              <a:rPr lang="en-US" dirty="0" smtClean="0"/>
              <a:t>le </a:t>
            </a:r>
            <a:r>
              <a:rPr lang="en-US" dirty="0" err="1" smtClean="0"/>
              <a:t>varie</a:t>
            </a:r>
            <a:r>
              <a:rPr lang="en-US" dirty="0" smtClean="0"/>
              <a:t> </a:t>
            </a:r>
            <a:r>
              <a:rPr lang="en-US" dirty="0" err="1" smtClean="0"/>
              <a:t>ricchezze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7-09-04 at 16.14.5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565835"/>
            <a:ext cx="9144001" cy="62865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u="sng" dirty="0" smtClean="0">
                <a:hlinkClick r:id="rId3"/>
              </a:rPr>
              <a:t>http://skyserver.sdss.org/dr7/en/tools/s earch/SQS.asp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496785" y="5950857"/>
            <a:ext cx="58147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http://skyserver.sdss.org/dr7/en/tools/search/SQS.asp</a:t>
            </a:r>
            <a:endParaRPr 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igure2_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800" y="0"/>
            <a:ext cx="5569014" cy="4014213"/>
          </a:xfrm>
          <a:prstGeom prst="rect">
            <a:avLst/>
          </a:prstGeom>
        </p:spPr>
      </p:pic>
      <p:pic>
        <p:nvPicPr>
          <p:cNvPr id="5" name="Picture 4" descr="figure2_1b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0179" y="3039027"/>
            <a:ext cx="4574750" cy="3699437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52714" y="235857"/>
            <a:ext cx="76199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http://www.stsci.edu/institute/software_hardware/specview/download</a:t>
            </a:r>
            <a:endParaRPr lang="en-US" dirty="0"/>
          </a:p>
        </p:txBody>
      </p:sp>
      <p:pic>
        <p:nvPicPr>
          <p:cNvPr id="5" name="Picture 4" descr="::::Desktop:Screen Shot 2017-09-01 at 09.45.42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158" y="2456996"/>
            <a:ext cx="7200900" cy="4401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0898" name="Object 2"/>
          <p:cNvGraphicFramePr>
            <a:graphicFrameLocks noChangeAspect="1"/>
          </p:cNvGraphicFramePr>
          <p:nvPr/>
        </p:nvGraphicFramePr>
        <p:xfrm>
          <a:off x="350158" y="605189"/>
          <a:ext cx="5486400" cy="482600"/>
        </p:xfrm>
        <a:graphic>
          <a:graphicData uri="http://schemas.openxmlformats.org/presentationml/2006/ole">
            <p:oleObj spid="_x0000_s80898" name="Document" r:id="rId4" imgW="5486400" imgH="482600" progId="Word.Document.12">
              <p:link updateAutomatic="1"/>
            </p:oleObj>
          </a:graphicData>
        </a:graphic>
      </p:graphicFrame>
      <p:graphicFrame>
        <p:nvGraphicFramePr>
          <p:cNvPr id="80899" name="Object 3"/>
          <p:cNvGraphicFramePr>
            <a:graphicFrameLocks noChangeAspect="1"/>
          </p:cNvGraphicFramePr>
          <p:nvPr/>
        </p:nvGraphicFramePr>
        <p:xfrm>
          <a:off x="2743200" y="716643"/>
          <a:ext cx="5486400" cy="1524000"/>
        </p:xfrm>
        <a:graphic>
          <a:graphicData uri="http://schemas.openxmlformats.org/presentationml/2006/ole">
            <p:oleObj spid="_x0000_s80899" name="Document" r:id="rId5" imgW="5486400" imgH="1524000" progId="Word.Document.12">
              <p:link updateAutomatic="1"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31750"/>
            <a:ext cx="6477000" cy="679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214" y="0"/>
            <a:ext cx="3900715" cy="2738758"/>
          </a:xfrm>
          <a:prstGeom prst="rect">
            <a:avLst/>
          </a:prstGeom>
        </p:spPr>
      </p:pic>
      <p:pic>
        <p:nvPicPr>
          <p:cNvPr id="3" name="Picture 2" descr="Screen shot 2017-10-23 at 3.33.37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8534" y="0"/>
            <a:ext cx="5924046" cy="282626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61873" y="3459278"/>
            <a:ext cx="39884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Si </a:t>
            </a:r>
            <a:r>
              <a:rPr lang="en-US" sz="3600" b="1" dirty="0" err="1" smtClean="0"/>
              <a:t>possono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ottenere</a:t>
            </a:r>
            <a:r>
              <a:rPr lang="en-US" sz="3600" b="1" dirty="0" smtClean="0"/>
              <a:t> </a:t>
            </a:r>
            <a:endParaRPr lang="en-US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58192" y="3012977"/>
            <a:ext cx="1052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Immagini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265468" y="3012977"/>
            <a:ext cx="10588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Cataloghi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7" name="Picture 6" descr="Screen Shot 2017-10-23 at 15.39.1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782444"/>
            <a:ext cx="3955107" cy="291414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698004" y="5191592"/>
            <a:ext cx="12619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/>
              <a:t>spettri</a:t>
            </a:r>
            <a:r>
              <a:rPr lang="en-US" sz="2000" dirty="0" smtClean="0"/>
              <a:t> 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63072"/>
            <a:ext cx="9144001" cy="6420159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488508" y="489216"/>
            <a:ext cx="35712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http://www.sdss.org/dr14/imaging/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434506" y="160564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3"/>
              </a:rPr>
              <a:t>http://skyserver.sdss.org/dr14/en/tools/chart/navi.aspx</a:t>
            </a:r>
            <a:r>
              <a:rPr lang="en-US" dirty="0" smtClean="0">
                <a:solidFill>
                  <a:schemeClr val="bg1"/>
                </a:solidFill>
              </a:rPr>
              <a:t>     un </a:t>
            </a:r>
            <a:r>
              <a:rPr lang="en-US" dirty="0" err="1" smtClean="0">
                <a:solidFill>
                  <a:schemeClr val="bg1"/>
                </a:solidFill>
              </a:rPr>
              <a:t>navigatore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7" name="Picture 6" descr="Screen shot 2017-10-23 at 3.49.23 P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862" y="1043214"/>
            <a:ext cx="3876156" cy="274830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696357" y="5261429"/>
            <a:ext cx="64407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Ottenere</a:t>
            </a:r>
            <a:r>
              <a:rPr lang="en-US" dirty="0" smtClean="0">
                <a:solidFill>
                  <a:schemeClr val="bg1"/>
                </a:solidFill>
              </a:rPr>
              <a:t> le </a:t>
            </a:r>
            <a:r>
              <a:rPr lang="en-US" dirty="0" err="1" smtClean="0">
                <a:solidFill>
                  <a:schemeClr val="bg1"/>
                </a:solidFill>
              </a:rPr>
              <a:t>immagini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http://classic.sdss.org/dr7/tutorials/retrieveFITS.html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63072"/>
            <a:ext cx="9144001" cy="6420159"/>
          </a:xfrm>
          <a:prstGeom prst="rect">
            <a:avLst/>
          </a:prstGeom>
        </p:spPr>
      </p:pic>
      <p:pic>
        <p:nvPicPr>
          <p:cNvPr id="9" name="Picture 8" descr="Screen shot 2017-10-23 at 3.53.08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750332"/>
            <a:ext cx="9359809" cy="581738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53786" y="381000"/>
            <a:ext cx="79284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http://skyserver.sdss.org/dr14/en/tools/search/IQS.aspx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7-10-23 at 3.55.14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61" y="0"/>
            <a:ext cx="5863545" cy="4587591"/>
          </a:xfrm>
          <a:prstGeom prst="rect">
            <a:avLst/>
          </a:prstGeom>
        </p:spPr>
      </p:pic>
      <p:pic>
        <p:nvPicPr>
          <p:cNvPr id="5" name="Picture 4" descr="Screen shot 2017-10-23 at 3.56.03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61" y="4587591"/>
            <a:ext cx="9965493" cy="241178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7-10-23 at 4.09.38 PM.png"/>
          <p:cNvPicPr>
            <a:picLocks noGrp="1" noChangeAspect="1"/>
          </p:cNvPicPr>
          <p:nvPr>
            <p:ph idx="1"/>
          </p:nvPr>
        </p:nvPicPr>
        <p:blipFill>
          <a:blip r:embed="rId2"/>
          <a:srcRect t="-35095" b="-35095"/>
          <a:stretch>
            <a:fillRect/>
          </a:stretch>
        </p:blipFill>
        <p:spPr>
          <a:xfrm>
            <a:off x="457200" y="2706914"/>
            <a:ext cx="8229600" cy="4525963"/>
          </a:xfrm>
        </p:spPr>
      </p:pic>
      <p:pic>
        <p:nvPicPr>
          <p:cNvPr id="5" name="Picture 4" descr="::Screen shot 2017-09-29 at 9.40.24 AM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492714"/>
            <a:ext cx="8229600" cy="2890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Struttura predefinita">
  <a:themeElements>
    <a:clrScheme name="Struttura predefinita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ruttura predefinita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Struttura predefinita">
  <a:themeElements>
    <a:clrScheme name="Struttura predefinita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ruttura predefinita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1268</TotalTime>
  <Words>645</Words>
  <Application>Microsoft Macintosh PowerPoint</Application>
  <PresentationFormat>On-screen Show (4:3)</PresentationFormat>
  <Paragraphs>108</Paragraphs>
  <Slides>38</Slides>
  <Notes>3</Notes>
  <HiddenSlides>0</HiddenSlides>
  <MMClips>0</MMClips>
  <ScaleCrop>false</ScaleCrop>
  <HeadingPairs>
    <vt:vector size="6" baseType="variant">
      <vt:variant>
        <vt:lpstr>Design Template</vt:lpstr>
      </vt:variant>
      <vt:variant>
        <vt:i4>3</vt:i4>
      </vt:variant>
      <vt:variant>
        <vt:lpstr>Links</vt:lpstr>
      </vt:variant>
      <vt:variant>
        <vt:i4>4</vt:i4>
      </vt:variant>
      <vt:variant>
        <vt:lpstr>Slide Titles</vt:lpstr>
      </vt:variant>
      <vt:variant>
        <vt:i4>38</vt:i4>
      </vt:variant>
    </vt:vector>
  </HeadingPairs>
  <TitlesOfParts>
    <vt:vector size="45" baseType="lpstr">
      <vt:lpstr>Office Theme</vt:lpstr>
      <vt:lpstr>Struttura predefinita</vt:lpstr>
      <vt:lpstr>1_Struttura predefinita</vt:lpstr>
      <vt:lpstr>!OLE_LINK1</vt:lpstr>
      <vt:lpstr>Macintosh HD:Users:bardelli:DIDATTICA:corsoFORMAZIONESAIT:perScuolaSait:attivita.docx!OLE_LINK2</vt:lpstr>
      <vt:lpstr>!OLE_LINK1</vt:lpstr>
      <vt:lpstr>!OLE_LINK2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Esempi di spettri di galassie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</vt:vector>
  </TitlesOfParts>
  <Company>INAF - Osservatorio Astronomico di Bologna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Sandro Bardelli</dc:creator>
  <cp:lastModifiedBy>Sandro Bardelli</cp:lastModifiedBy>
  <cp:revision>12</cp:revision>
  <dcterms:created xsi:type="dcterms:W3CDTF">2017-10-25T06:48:45Z</dcterms:created>
  <dcterms:modified xsi:type="dcterms:W3CDTF">2017-10-25T07:16:00Z</dcterms:modified>
</cp:coreProperties>
</file>